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9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38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2BE50E-7D6E-CCE2-95EB-F0ABD6438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CF0703-8E0F-625C-9EF3-9C5E273582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205940-009B-582F-FEB5-3F51D4601D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25FDE3-1A7C-E3F3-1FA2-1992E8E859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12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3" Type="http://schemas.openxmlformats.org/officeDocument/2006/relationships/image" Target="../media/image4.png"/><Relationship Id="rId7" Type="http://schemas.openxmlformats.org/officeDocument/2006/relationships/slide" Target="../slides/slide8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../slides/slide30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4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566391f0009f9651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2874" y="1581912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2874" y="2752344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2874" y="3913632"/>
            <a:ext cx="768096" cy="768096"/>
          </a:xfrm>
          <a:prstGeom prst="rect">
            <a:avLst/>
          </a:prstGeom>
        </p:spPr>
      </p:pic>
      <p:sp>
        <p:nvSpPr>
          <p:cNvPr id="9" name="MasterShapeName"/>
          <p:cNvSpPr/>
          <p:nvPr/>
        </p:nvSpPr>
        <p:spPr>
          <a:xfrm>
            <a:off x="5452874" y="158191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5452874" y="275234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5452874" y="391363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4" name="MasterShapeName?linknodeid=a89a5af08&amp;color=RGB(0,96,96)">
            <a:hlinkClick r:id="rId6" action="ppaction://hlinksldjump"/>
          </p:cNvPr>
          <p:cNvSpPr/>
          <p:nvPr/>
        </p:nvSpPr>
        <p:spPr>
          <a:xfrm>
            <a:off x="6751322" y="164592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5" name="MasterShapeName?linknodeid=9fd6d2b5c&amp;color=RGB(0,96,96)">
            <a:hlinkClick r:id="rId7" action="ppaction://hlinksldjump"/>
          </p:cNvPr>
          <p:cNvSpPr/>
          <p:nvPr/>
        </p:nvSpPr>
        <p:spPr>
          <a:xfrm>
            <a:off x="6751322" y="281635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6" name="MasterShapeName?linknodeid=8d9ac862c&amp;color=RGB(0,96,96)">
            <a:hlinkClick r:id="rId8" action="ppaction://hlinksldjump"/>
          </p:cNvPr>
          <p:cNvSpPr/>
          <p:nvPr/>
        </p:nvSpPr>
        <p:spPr>
          <a:xfrm>
            <a:off x="6751322" y="398678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1536" y="1936496"/>
            <a:ext cx="768096" cy="768096"/>
          </a:xfrm>
          <a:prstGeom prst="rect">
            <a:avLst/>
          </a:prstGeom>
        </p:spPr>
      </p:pic>
      <p:pic>
        <p:nvPicPr>
          <p:cNvPr id="8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1536" y="3994912"/>
            <a:ext cx="768096" cy="768096"/>
          </a:xfrm>
          <a:prstGeom prst="rect">
            <a:avLst/>
          </a:prstGeom>
        </p:spPr>
      </p:pic>
      <p:sp>
        <p:nvSpPr>
          <p:cNvPr id="12" name="MasterShapeName"/>
          <p:cNvSpPr/>
          <p:nvPr/>
        </p:nvSpPr>
        <p:spPr>
          <a:xfrm>
            <a:off x="5431536" y="1936496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3" name="MasterShapeName"/>
          <p:cNvSpPr/>
          <p:nvPr/>
        </p:nvSpPr>
        <p:spPr>
          <a:xfrm>
            <a:off x="5431536" y="399491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05</a:t>
            </a:r>
            <a:endParaRPr lang="en-US" sz="2400" dirty="0"/>
          </a:p>
        </p:txBody>
      </p:sp>
      <p:sp>
        <p:nvSpPr>
          <p:cNvPr id="17" name="MasterShapeName?linknodeid=d7fccc1c4&amp;color=RGB(0,96,96)">
            <a:hlinkClick r:id="rId6" action="ppaction://hlinksldjump"/>
          </p:cNvPr>
          <p:cNvSpPr/>
          <p:nvPr/>
        </p:nvSpPr>
        <p:spPr>
          <a:xfrm>
            <a:off x="6729984" y="2009648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sz="2400" dirty="0"/>
          </a:p>
        </p:txBody>
      </p:sp>
      <p:sp>
        <p:nvSpPr>
          <p:cNvPr id="18" name="MasterShapeName?linknodeid=920226d5e&amp;color=RGB(0,96,96)">
            <a:hlinkClick r:id="rId7" action="ppaction://hlinksldjump"/>
          </p:cNvPr>
          <p:cNvSpPr/>
          <p:nvPr/>
        </p:nvSpPr>
        <p:spPr>
          <a:xfrm>
            <a:off x="6729984" y="420522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90199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4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2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slide" Target="slide2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5.xml"/><Relationship Id="rId5" Type="http://schemas.openxmlformats.org/officeDocument/2006/relationships/slide" Target="slide23.xml"/><Relationship Id="rId4" Type="http://schemas.openxmlformats.org/officeDocument/2006/relationships/slide" Target="slide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dc05a3d4a?vcp=1&amp;pid=e104be56b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889014"/>
            <a:ext cx="141732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6_BD#dc05a3d4a?vcp=1&amp;pid=e104be56b&amp;color=0,55,96&amp;vtp=1&amp;bt=1&amp;bbb=1&amp;hb=1"/>
              <p:cNvSpPr/>
              <p:nvPr/>
            </p:nvSpPr>
            <p:spPr>
              <a:xfrm>
                <a:off x="502920" y="2857010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弧度制的引入使扇形的弧长公式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、面积公式均得到了简化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，所以解决这些问题时通常采用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弧度制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.扇形的弧长公式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及面积公式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都是弧度数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，应用时必须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将角度化为弧度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P_6_BD#dc05a3d4a?vcp=1&amp;pid=e104be56b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57010"/>
                <a:ext cx="10570464" cy="1192340"/>
              </a:xfrm>
              <a:prstGeom prst="rect">
                <a:avLst/>
              </a:prstGeom>
              <a:blipFill>
                <a:blip r:embed="rId4"/>
                <a:stretch>
                  <a:fillRect l="-1384" r="-865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7_1#08e535368?vaa=1&amp;vcp=1&amp;vop=1&amp;pid=e104be56b&amp;color=0,55,96&amp;vtp=1&amp;bt=1&amp;bbb=1&amp;hb=1"/>
              <p:cNvSpPr/>
              <p:nvPr/>
            </p:nvSpPr>
            <p:spPr>
              <a:xfrm>
                <a:off x="502920" y="1900256"/>
                <a:ext cx="10570464" cy="9776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我国的扇文化有着深厚的文化底蕴，是民族文化的一个组成部分.现有一把扇子如图①所示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，其平面图</a:t>
                </a: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②所示，在图②的扇形中，已知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，则扇环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9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7_1#08e535368?vaa=1&amp;vcp=1&amp;vop=1&amp;pid=e104be56b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00256"/>
                <a:ext cx="10570464" cy="977646"/>
              </a:xfrm>
              <a:prstGeom prst="rect">
                <a:avLst/>
              </a:prstGeom>
              <a:blipFill>
                <a:blip r:embed="rId3"/>
                <a:stretch>
                  <a:fillRect l="-1384" r="-1153" b="-13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9_1#08e535368.blank?vaa=1&amp;vcp=1&amp;vop=1&amp;pid=e104be56b&amp;color=0,55,96&amp;vpa=2&amp;vtp=1&amp;bbb=1&amp;rh=34.06504"/>
              <p:cNvSpPr/>
              <p:nvPr/>
            </p:nvSpPr>
            <p:spPr>
              <a:xfrm>
                <a:off x="9981692" y="2373330"/>
                <a:ext cx="471488" cy="4326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9_1#08e535368.blank?vaa=1&amp;vcp=1&amp;vop=1&amp;pid=e104be56b&amp;color=0,55,96&amp;vpa=2&amp;vtp=1&amp;bbb=1&amp;rh=34.06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1692" y="2373330"/>
                <a:ext cx="471488" cy="432626"/>
              </a:xfrm>
              <a:prstGeom prst="rect">
                <a:avLst/>
              </a:prstGeom>
              <a:blipFill>
                <a:blip r:embed="rId4"/>
                <a:stretch>
                  <a:fillRect b="-169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6_BD.7_3#08e535368?iti=1&amp;htil=1&amp;vaa=1&amp;vcp=1&amp;vop=1&amp;pid=e104be56b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2576" y="3211086"/>
            <a:ext cx="165506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6_BD.7_4#08e535368?iti=2&amp;htil=1&amp;vaa=1&amp;vcp=1&amp;vop=1&amp;pid=e104be56b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6368" y="3009918"/>
            <a:ext cx="1837944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6_BD.7_5#08e535368?iti=1&amp;htil=1&amp;vaa=1&amp;vcp=1&amp;vop=1&amp;pid=e104be56b&amp;color=0,55,96&amp;vtp=1&amp;bbb=1"/>
          <p:cNvSpPr/>
          <p:nvPr/>
        </p:nvSpPr>
        <p:spPr>
          <a:xfrm>
            <a:off x="2895314" y="4252485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图①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7" name="QB_6_BD.7_6#08e535368?iti=2&amp;htil=1&amp;vaa=1&amp;vcp=1&amp;vop=1&amp;pid=e104be56b&amp;color=0,55,96&amp;vtp=1&amp;bbb=1"/>
          <p:cNvSpPr/>
          <p:nvPr/>
        </p:nvSpPr>
        <p:spPr>
          <a:xfrm>
            <a:off x="8180546" y="4261629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图②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AS.8_1#08e535368?vaa=1&amp;vcp=1&amp;vop=1&amp;pid=e104be56b&amp;color=0,55,96&amp;vtp=1&amp;bbb=1"/>
              <p:cNvSpPr/>
              <p:nvPr/>
            </p:nvSpPr>
            <p:spPr>
              <a:xfrm>
                <a:off x="502920" y="4635517"/>
                <a:ext cx="1057046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，所以扇环的面积为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B_6_AS.8_1#08e535368?vaa=1&amp;vcp=1&amp;vop=1&amp;pid=e104be56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635517"/>
                <a:ext cx="10570464" cy="525971"/>
              </a:xfrm>
              <a:prstGeom prst="rect">
                <a:avLst/>
              </a:prstGeom>
              <a:blipFill>
                <a:blip r:embed="rId7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_5_BD#882338031?vcp=1&amp;pid=8d9ac862c&amp;color=97,97,244&amp;vtp=1&amp;bt=1&amp;bbb=1"/>
              <p:cNvSpPr/>
              <p:nvPr/>
            </p:nvSpPr>
            <p:spPr>
              <a:xfrm>
                <a:off x="502920" y="792000"/>
                <a:ext cx="10570464" cy="675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易错点2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表示任意角的集合运算中,忽略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的取值不同致错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C_5_BD#882338031?vcp=1&amp;pid=8d9ac862c&amp;color=97,97,244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675640"/>
              </a:xfrm>
              <a:prstGeom prst="rect">
                <a:avLst/>
              </a:prstGeom>
              <a:blipFill>
                <a:blip r:embed="rId3"/>
                <a:stretch>
                  <a:fillRect l="-1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1_1#8e033456b?vcp=1&amp;vop=1&amp;pid=882338031&amp;color=0,55,96&amp;vtp=1&amp;bbb=1&amp;hb=1"/>
              <p:cNvSpPr/>
              <p:nvPr/>
            </p:nvSpPr>
            <p:spPr>
              <a:xfrm>
                <a:off x="502920" y="1183922"/>
                <a:ext cx="10570464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11_1#8e033456b?vcp=1&amp;vop=1&amp;pid=88233803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3922"/>
                <a:ext cx="10570464" cy="938340"/>
              </a:xfrm>
              <a:prstGeom prst="rect">
                <a:avLst/>
              </a:prstGeom>
              <a:blipFill>
                <a:blip r:embed="rId4"/>
                <a:stretch>
                  <a:fillRect l="-577" r="-923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S.12_1#8e033456b?vcp=1&amp;vop=1&amp;pid=882338031&amp;color=0,55,96&amp;vtp=1&amp;bbb=1&amp;hb=1"/>
              <p:cNvSpPr/>
              <p:nvPr/>
            </p:nvSpPr>
            <p:spPr>
              <a:xfrm>
                <a:off x="502920" y="2125373"/>
                <a:ext cx="10570464" cy="1519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，两式相加可得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任意角相加时，注意不可直接相加，需注意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S.12_1#8e033456b?vcp=1&amp;vop=1&amp;pid=88233803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25373"/>
                <a:ext cx="10570464" cy="1519555"/>
              </a:xfrm>
              <a:prstGeom prst="rect">
                <a:avLst/>
              </a:prstGeom>
              <a:blipFill>
                <a:blip r:embed="rId5"/>
                <a:stretch>
                  <a:fillRect l="-519" b="-92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3_1#8e033456b?vcp=1&amp;vop=1&amp;pid=882338031&amp;color=0,55,96&amp;vtp=1&amp;bbb=1&amp;hb=1"/>
              <p:cNvSpPr/>
              <p:nvPr/>
            </p:nvSpPr>
            <p:spPr>
              <a:xfrm>
                <a:off x="502920" y="3654199"/>
                <a:ext cx="10570464" cy="16843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，两式相加可得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.可设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13_1#8e033456b?vcp=1&amp;vop=1&amp;pid=88233803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54199"/>
                <a:ext cx="10570464" cy="1684338"/>
              </a:xfrm>
              <a:prstGeom prst="rect">
                <a:avLst/>
              </a:prstGeom>
              <a:blipFill>
                <a:blip r:embed="rId6"/>
                <a:stretch>
                  <a:fillRect l="-1384" b="-4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_6_BD#1be71989f?vcp=1&amp;pid=882338031&amp;color=0,55,96&amp;tib=255,255,255&amp;iip=2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5376764"/>
            <a:ext cx="141732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P_6_BD#1be71989f?vcp=1&amp;pid=882338031&amp;color=0,55,96&amp;vtp=1&amp;bbb=1&amp;hb=1"/>
              <p:cNvSpPr/>
              <p:nvPr/>
            </p:nvSpPr>
            <p:spPr>
              <a:xfrm>
                <a:off x="502920" y="5344760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在对表示任意角的集合进行合并时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，需对终边相同的角的概念理解透彻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，不可误认为两式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值相同.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P_6_BD#1be71989f?vcp=1&amp;pid=88233803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344760"/>
                <a:ext cx="10570464" cy="773240"/>
              </a:xfrm>
              <a:prstGeom prst="rect">
                <a:avLst/>
              </a:prstGeom>
              <a:blipFill>
                <a:blip r:embed="rId8"/>
                <a:stretch>
                  <a:fillRect l="-138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4_1#f06518bdb?vaa=1&amp;vcp=1&amp;vop=1&amp;pid=882338031&amp;color=0,55,96&amp;mp=1&amp;vtp=1&amp;bt=1&amp;bbb=1"/>
              <p:cNvSpPr/>
              <p:nvPr/>
            </p:nvSpPr>
            <p:spPr>
              <a:xfrm>
                <a:off x="502920" y="2293353"/>
                <a:ext cx="10570464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有相同的终边，角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有相同的终边，那么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的关系为(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4_1#f06518bdb?vaa=1&amp;vcp=1&amp;vop=1&amp;pid=882338031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93353"/>
                <a:ext cx="10570464" cy="491046"/>
              </a:xfrm>
              <a:prstGeom prst="rect">
                <a:avLst/>
              </a:prstGeom>
              <a:blipFill>
                <a:blip r:embed="rId3"/>
                <a:stretch>
                  <a:fillRect l="-1384" b="-17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6_1#f06518bdb.bracket?vaa=1&amp;vcp=1&amp;vop=1&amp;pid=882338031&amp;color=0,55,96&amp;mp=1&amp;vpa=3&amp;vtp=1"/>
          <p:cNvSpPr/>
          <p:nvPr/>
        </p:nvSpPr>
        <p:spPr>
          <a:xfrm>
            <a:off x="9550337" y="244511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4_2#f06518bdb.choices?vaa=1&amp;vcp=1&amp;vop=1&amp;pid=882338031&amp;color=0,55,96&amp;vtp=1&amp;bbb=1"/>
              <p:cNvSpPr/>
              <p:nvPr/>
            </p:nvSpPr>
            <p:spPr>
              <a:xfrm>
                <a:off x="502920" y="2785477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4_2#f06518bdb.choices?vaa=1&amp;vcp=1&amp;vop=1&amp;pid=88233803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85477"/>
                <a:ext cx="10570464" cy="838200"/>
              </a:xfrm>
              <a:prstGeom prst="rect">
                <a:avLst/>
              </a:prstGeom>
              <a:blipFill>
                <a:blip r:embed="rId4"/>
                <a:stretch>
                  <a:fillRect l="-1384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5_1#f06518bdb?vaa=1&amp;vcp=1&amp;vop=1&amp;pid=882338031&amp;color=0,55,96&amp;vtp=1&amp;bbb=1"/>
              <p:cNvSpPr/>
              <p:nvPr/>
            </p:nvSpPr>
            <p:spPr>
              <a:xfrm>
                <a:off x="502920" y="3626280"/>
                <a:ext cx="10570464" cy="10371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5_1#f06518bdb?vaa=1&amp;vcp=1&amp;vop=1&amp;pid=88233803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26280"/>
                <a:ext cx="10570464" cy="1037146"/>
              </a:xfrm>
              <a:prstGeom prst="rect">
                <a:avLst/>
              </a:prstGeom>
              <a:blipFill>
                <a:blip r:embed="rId5"/>
                <a:stretch>
                  <a:fillRect l="-1384" b="-7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7fccc1c4?vcp=1&amp;pid=75681a97a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512064" cy="548640"/>
          </a:xfrm>
          <a:prstGeom prst="rect">
            <a:avLst/>
          </a:prstGeom>
        </p:spPr>
      </p:pic>
      <p:sp>
        <p:nvSpPr>
          <p:cNvPr id="3" name="C_4_BD#d7fccc1c4?vcp=1&amp;pid=75681a97a&amp;color=61,88,159&amp;vtp=1&amp;bbb=1"/>
          <p:cNvSpPr/>
          <p:nvPr/>
        </p:nvSpPr>
        <p:spPr>
          <a:xfrm>
            <a:off x="1188720" y="810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4" name="C_5_BD#18f45b95a?vcp=1&amp;pid=d7fccc1c4&amp;color=97,97,244&amp;vtp=1&amp;bbb=1"/>
          <p:cNvSpPr/>
          <p:nvPr/>
        </p:nvSpPr>
        <p:spPr>
          <a:xfrm>
            <a:off x="502920" y="1342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角度与弧度的互化</a:t>
            </a:r>
            <a:endParaRPr lang="en-US" altLang="zh-CN" sz="2000" dirty="0"/>
          </a:p>
        </p:txBody>
      </p:sp>
      <p:sp>
        <p:nvSpPr>
          <p:cNvPr id="5" name="QO_6_BD.18_1#2706818f8?vcp=1&amp;vop=1&amp;pid=18f45b95a&amp;color=0,55,96&amp;vtp=1&amp;bbb=1"/>
          <p:cNvSpPr/>
          <p:nvPr/>
        </p:nvSpPr>
        <p:spPr>
          <a:xfrm>
            <a:off x="502920" y="177666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把下列各角的弧度数化为角度数，角度数化为弧度数.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19_1#51bf91501?vcp=1&amp;vop=1&amp;pid=2706818f8&amp;color=0,55,96&amp;vtp=1&amp;bbb=1"/>
              <p:cNvSpPr/>
              <p:nvPr/>
            </p:nvSpPr>
            <p:spPr>
              <a:xfrm>
                <a:off x="502920" y="2145312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19_1#51bf91501?vcp=1&amp;vop=1&amp;pid=2706818f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45312"/>
                <a:ext cx="10570464" cy="525653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20_1#51bf91501?vcp=1&amp;vop=1&amp;pid=2706818f8&amp;color=0,55,96&amp;vtp=1&amp;bbb=1"/>
              <p:cNvSpPr/>
              <p:nvPr/>
            </p:nvSpPr>
            <p:spPr>
              <a:xfrm>
                <a:off x="502920" y="2683474"/>
                <a:ext cx="10570464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20_1#51bf91501?vcp=1&amp;vop=1&amp;pid=2706818f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83474"/>
                <a:ext cx="10570464" cy="525653"/>
              </a:xfrm>
              <a:prstGeom prst="rect">
                <a:avLst/>
              </a:prstGeom>
              <a:blipFill>
                <a:blip r:embed="rId5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BD.21_1#bc1feb5d0?vcp=1&amp;vop=1&amp;pid=2706818f8&amp;color=0,55,96&amp;vtp=1&amp;bbb=1"/>
              <p:cNvSpPr/>
              <p:nvPr/>
            </p:nvSpPr>
            <p:spPr>
              <a:xfrm>
                <a:off x="502920" y="3221636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7_BD.21_1#bc1feb5d0?vcp=1&amp;vop=1&amp;pid=2706818f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21636"/>
                <a:ext cx="10570464" cy="535559"/>
              </a:xfrm>
              <a:prstGeom prst="rect">
                <a:avLst/>
              </a:prstGeom>
              <a:blipFill>
                <a:blip r:embed="rId6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7_AN.22_1#bc1feb5d0?vcp=1&amp;vop=1&amp;pid=2706818f8&amp;color=0,55,96&amp;vtp=1&amp;bbb=1"/>
              <p:cNvSpPr/>
              <p:nvPr/>
            </p:nvSpPr>
            <p:spPr>
              <a:xfrm>
                <a:off x="502920" y="3767545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7_AN.22_1#bc1feb5d0?vcp=1&amp;vop=1&amp;pid=2706818f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67545"/>
                <a:ext cx="10570464" cy="535559"/>
              </a:xfrm>
              <a:prstGeom prst="rect">
                <a:avLst/>
              </a:prstGeom>
              <a:blipFill>
                <a:blip r:embed="rId7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O_7_BD.23_1#e0b097897?vcp=1&amp;vop=1&amp;pid=2706818f8&amp;color=0,55,96&amp;vtp=1&amp;bbb=1"/>
              <p:cNvSpPr/>
              <p:nvPr/>
            </p:nvSpPr>
            <p:spPr>
              <a:xfrm>
                <a:off x="502920" y="431345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O_7_BD.23_1#e0b097897?vcp=1&amp;vop=1&amp;pid=2706818f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313454"/>
                <a:ext cx="10570464" cy="360680"/>
              </a:xfrm>
              <a:prstGeom prst="rect">
                <a:avLst/>
              </a:prstGeom>
              <a:blipFill>
                <a:blip r:embed="rId8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O_7_AN.24_1#e0b097897?vcp=1&amp;vop=1&amp;pid=2706818f8&amp;color=0,55,96&amp;vtp=1&amp;bbb=1"/>
              <p:cNvSpPr/>
              <p:nvPr/>
            </p:nvSpPr>
            <p:spPr>
              <a:xfrm>
                <a:off x="502920" y="4677944"/>
                <a:ext cx="10570464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𝑟𝑎𝑑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1" name="QO_7_AN.24_1#e0b097897?vcp=1&amp;vop=1&amp;pid=2706818f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677944"/>
                <a:ext cx="10570464" cy="536575"/>
              </a:xfrm>
              <a:prstGeom prst="rect">
                <a:avLst/>
              </a:prstGeom>
              <a:blipFill>
                <a:blip r:embed="rId9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QO_7_BD.25_1#3f8305df6?vcp=1&amp;vop=1&amp;pid=2706818f8&amp;color=0,55,96&amp;vtp=1&amp;bbb=1"/>
              <p:cNvSpPr/>
              <p:nvPr/>
            </p:nvSpPr>
            <p:spPr>
              <a:xfrm>
                <a:off x="502920" y="521934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2" name="QO_7_BD.25_1#3f8305df6?vcp=1&amp;vop=1&amp;pid=2706818f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219345"/>
                <a:ext cx="10570464" cy="360680"/>
              </a:xfrm>
              <a:prstGeom prst="rect">
                <a:avLst/>
              </a:prstGeom>
              <a:blipFill>
                <a:blip r:embed="rId10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QO_7_AN.26_1#3f8305df6?vcp=1&amp;vop=1&amp;pid=2706818f8&amp;color=0,55,96&amp;vtp=1&amp;bbb=1"/>
              <p:cNvSpPr/>
              <p:nvPr/>
            </p:nvSpPr>
            <p:spPr>
              <a:xfrm>
                <a:off x="502920" y="5583835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𝑟𝑎𝑑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3" name="QO_7_AN.26_1#3f8305df6?vcp=1&amp;vop=1&amp;pid=2706818f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583835"/>
                <a:ext cx="10570464" cy="501015"/>
              </a:xfrm>
              <a:prstGeom prst="rect">
                <a:avLst/>
              </a:prstGeom>
              <a:blipFill>
                <a:blip r:embed="rId11"/>
                <a:stretch>
                  <a:fillRect l="-1384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  <p:bldP spid="11" grpId="0" build="p" animBg="1"/>
      <p:bldP spid="1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c5ac7c96f?vcp=1&amp;pid=18f45b95a&amp;color=0,55,96&amp;vtp=1&amp;bt=1&amp;bbb=1"/>
              <p:cNvSpPr/>
              <p:nvPr/>
            </p:nvSpPr>
            <p:spPr>
              <a:xfrm>
                <a:off x="502920" y="2758807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【方法总结】角度制与弧度制互化的原则和方法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1）原则：牢记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𝑟𝑎𝑑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，充分利用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𝑟𝑎𝑑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𝑟𝑎𝑑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180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进行换算.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2）方法：设一个角的弧度数为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，角度数为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𝑟𝑎𝑑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180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P_6_BD#c5ac7c96f?vcp=1&amp;pid=18f45b95a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58807"/>
                <a:ext cx="10570464" cy="1257300"/>
              </a:xfrm>
              <a:prstGeom prst="rect">
                <a:avLst/>
              </a:prstGeom>
              <a:blipFill>
                <a:blip r:embed="rId3"/>
                <a:stretch>
                  <a:fillRect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7_1#4d6a4d53a?vaa=1&amp;vcp=1&amp;vop=1&amp;pid=18f45b95a&amp;color=0,55,96&amp;mp=1&amp;vtp=1&amp;bt=1&amp;bbb=1"/>
          <p:cNvSpPr/>
          <p:nvPr/>
        </p:nvSpPr>
        <p:spPr>
          <a:xfrm>
            <a:off x="502920" y="2515888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（多选）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[陕西渭南2025高一质检]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下列弧度与角度的转化正确的是(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3" name="QC_6_AN.29_1#4d6a4d53a.bracket?vaa=1&amp;vcp=1&amp;vop=1&amp;pid=18f45b95a&amp;color=0,55,96&amp;mp=1&amp;vpa=4&amp;vtp=1&amp;bbb=1"/>
          <p:cNvSpPr/>
          <p:nvPr/>
        </p:nvSpPr>
        <p:spPr>
          <a:xfrm>
            <a:off x="7854633" y="2597676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7_2#4d6a4d53a.choices?vaa=1&amp;vcp=1&amp;vop=1&amp;pid=18f45b95a&amp;color=0,55,96&amp;vtp=1&amp;bbb=1"/>
              <p:cNvSpPr/>
              <p:nvPr/>
            </p:nvSpPr>
            <p:spPr>
              <a:xfrm>
                <a:off x="502920" y="2886474"/>
                <a:ext cx="10570464" cy="536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99791" algn="l"/>
                    <a:tab pos="5393182" algn="l"/>
                    <a:tab pos="78865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7_2#4d6a4d53a.choices?vaa=1&amp;vcp=1&amp;vop=1&amp;pid=18f45b95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86474"/>
                <a:ext cx="10570464" cy="536448"/>
              </a:xfrm>
              <a:prstGeom prst="rect">
                <a:avLst/>
              </a:prstGeom>
              <a:blipFill>
                <a:blip r:embed="rId3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8_1#4d6a4d53a?vaa=1&amp;vcp=1&amp;vop=1&amp;pid=18f45b95a&amp;color=0,55,96&amp;vtp=1&amp;bbb=1&amp;hb=1"/>
              <p:cNvSpPr/>
              <p:nvPr/>
            </p:nvSpPr>
            <p:spPr>
              <a:xfrm>
                <a:off x="502920" y="3428383"/>
                <a:ext cx="10570464" cy="9601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=−240×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，A正确；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，B错误；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=225×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正确；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8_1#4d6a4d53a?vaa=1&amp;vcp=1&amp;vop=1&amp;pid=18f45b95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28383"/>
                <a:ext cx="10570464" cy="960184"/>
              </a:xfrm>
              <a:prstGeom prst="rect">
                <a:avLst/>
              </a:prstGeom>
              <a:blipFill>
                <a:blip r:embed="rId4"/>
                <a:stretch>
                  <a:fillRect l="-1384" r="-519" b="-88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1_1#1d1e21774?vaa=1&amp;vcp=1&amp;vop=1&amp;pid=18f45b95a&amp;color=0,55,96&amp;vtp=1&amp;bt=1&amp;bbb=1"/>
              <p:cNvSpPr/>
              <p:nvPr/>
            </p:nvSpPr>
            <p:spPr>
              <a:xfrm>
                <a:off x="502920" y="964551"/>
                <a:ext cx="10570464" cy="31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[广东清远五校2024高一联考]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下列各角中，与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角终边相同的角为(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31_1#1d1e21774?vaa=1&amp;vcp=1&amp;vop=1&amp;pid=18f45b95a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64551"/>
                <a:ext cx="10570464" cy="313055"/>
              </a:xfrm>
              <a:prstGeom prst="rect">
                <a:avLst/>
              </a:prstGeom>
              <a:blipFill>
                <a:blip r:embed="rId3"/>
                <a:stretch>
                  <a:fillRect l="-1384" t="-19231" b="-44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3_1#1d1e21774.bracket?vaa=1&amp;vcp=1&amp;vop=1&amp;pid=18f45b95a&amp;color=0,55,96&amp;vpa=5&amp;vtp=1&amp;bbb=1"/>
          <p:cNvSpPr/>
          <p:nvPr/>
        </p:nvSpPr>
        <p:spPr>
          <a:xfrm>
            <a:off x="9119807" y="993190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1_2#1d1e21774.choices?vaa=1&amp;vcp=1&amp;vop=1&amp;pid=18f45b95a&amp;color=0,55,96&amp;vtp=1&amp;bbb=1"/>
              <p:cNvSpPr/>
              <p:nvPr/>
            </p:nvSpPr>
            <p:spPr>
              <a:xfrm>
                <a:off x="502920" y="1286052"/>
                <a:ext cx="10570464" cy="4599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585466" algn="l"/>
                    <a:tab pos="5348732" algn="l"/>
                    <a:tab pos="811199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1_2#1d1e21774.choices?vaa=1&amp;vcp=1&amp;vop=1&amp;pid=18f45b95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86052"/>
                <a:ext cx="10570464" cy="459931"/>
              </a:xfrm>
              <a:prstGeom prst="rect">
                <a:avLst/>
              </a:prstGeom>
              <a:blipFill>
                <a:blip r:embed="rId4"/>
                <a:stretch>
                  <a:fillRect l="-1384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2_1#1d1e21774?vaa=1&amp;vcp=1&amp;vop=1&amp;pid=18f45b95a&amp;color=0,55,96&amp;vtp=1&amp;bbb=1"/>
              <p:cNvSpPr/>
              <p:nvPr/>
            </p:nvSpPr>
            <p:spPr>
              <a:xfrm>
                <a:off x="502920" y="1747697"/>
                <a:ext cx="10570464" cy="42826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方法一（角度化弧度）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终边相同的角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（弧度化角度）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角终边相同的角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终边相同的角为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终边相同的角为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终边相同的角为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终边相同的角为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，故D错误．故选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2_1#1d1e21774?vaa=1&amp;vcp=1&amp;vop=1&amp;pid=18f45b95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47697"/>
                <a:ext cx="10570464" cy="4282631"/>
              </a:xfrm>
              <a:prstGeom prst="rect">
                <a:avLst/>
              </a:prstGeom>
              <a:blipFill>
                <a:blip r:embed="rId5"/>
                <a:stretch>
                  <a:fillRect l="-1384" b="-19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a3f64440?vcp=1&amp;pid=d7fccc1c4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与扇形的弧长、面积有关的计算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35_1#382ad52cf?vcp=1&amp;vop=1&amp;pid=ea3f64440&amp;color=0,55,96&amp;vtp=1&amp;bbb=1"/>
              <p:cNvSpPr/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已知一扇形的圆心角为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，周长为C，面积为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，弧长为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,所在圆的半径为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35_1#382ad52cf?vcp=1&amp;vop=1&amp;pid=ea3f6444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36_1#fd5594d13?vcp=1&amp;vop=1&amp;pid=382ad52cf&amp;color=0,55,96&amp;vtp=1&amp;bbb=1"/>
              <p:cNvSpPr/>
              <p:nvPr/>
            </p:nvSpPr>
            <p:spPr>
              <a:xfrm>
                <a:off x="502920" y="164118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，求扇形的弧长及面积；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36_1#fd5594d13?vcp=1&amp;vop=1&amp;pid=382ad52c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41185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37_1#fd5594d13?vcp=1&amp;vop=1&amp;pid=382ad52cf&amp;color=0,55,96&amp;vtp=1&amp;bbb=1"/>
              <p:cNvSpPr/>
              <p:nvPr/>
            </p:nvSpPr>
            <p:spPr>
              <a:xfrm>
                <a:off x="502920" y="2014502"/>
                <a:ext cx="10570464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，则弧长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×8=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×64=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37_1#fd5594d13?vcp=1&amp;vop=1&amp;pid=382ad52c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14502"/>
                <a:ext cx="10570464" cy="535559"/>
              </a:xfrm>
              <a:prstGeom prst="rect">
                <a:avLst/>
              </a:prstGeom>
              <a:blipFill>
                <a:blip r:embed="rId5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38_1#3166d10b7?vcp=1&amp;vop=1&amp;pid=382ad52cf&amp;color=0,55,96&amp;vtp=1&amp;bbb=1"/>
              <p:cNvSpPr/>
              <p:nvPr/>
            </p:nvSpPr>
            <p:spPr>
              <a:xfrm>
                <a:off x="502920" y="2560411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，求扇形的半径和圆心角.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38_1#3166d10b7?vcp=1&amp;vop=1&amp;pid=382ad52c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60411"/>
                <a:ext cx="10570464" cy="363665"/>
              </a:xfrm>
              <a:prstGeom prst="rect">
                <a:avLst/>
              </a:prstGeom>
              <a:blipFill>
                <a:blip r:embed="rId6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39_1#3166d10b7?vcp=1&amp;vop=1&amp;pid=382ad52cf&amp;color=0,55,96&amp;vtp=1&amp;bbb=1"/>
              <p:cNvSpPr/>
              <p:nvPr/>
            </p:nvSpPr>
            <p:spPr>
              <a:xfrm>
                <a:off x="502920" y="2924901"/>
                <a:ext cx="10570464" cy="13144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𝑙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=16,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𝑙𝑟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=16,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𝑙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.故扇形的半径为4，圆心角为2.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39_1#3166d10b7?vcp=1&amp;vop=1&amp;pid=382ad52c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24901"/>
                <a:ext cx="10570464" cy="1314450"/>
              </a:xfrm>
              <a:prstGeom prst="rect">
                <a:avLst/>
              </a:prstGeom>
              <a:blipFill>
                <a:blip r:embed="rId7"/>
                <a:stretch>
                  <a:fillRect l="-1384" b="-65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O_6_EX.40_1#382ad52cf?vcp=1&amp;vop=1&amp;pid=ea3f64440&amp;color=0,55,96&amp;vtp=1&amp;bbb=1&amp;hb=1"/>
          <p:cNvSpPr/>
          <p:nvPr/>
        </p:nvSpPr>
        <p:spPr>
          <a:xfrm>
            <a:off x="502920" y="424786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（1）直接用扇形的弧长及面积公式求解；（2）根据条件列方程组可得弧长和半径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，进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而可得圆心角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7ad1a7066?vcp=1&amp;pid=ea3f64440&amp;color=0,55,96&amp;vtp=1&amp;bt=1&amp;bbb=1&amp;hb=1"/>
              <p:cNvSpPr/>
              <p:nvPr/>
            </p:nvSpPr>
            <p:spPr>
              <a:xfrm>
                <a:off x="502920" y="2427973"/>
                <a:ext cx="10570464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【方法总结】弧度制下解决扇形相关问题的步骤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1）明确扇形的弧长公式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和扇形的面积公式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𝑙𝑟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是弧度制下的圆心角,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为扇形的半径）；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2）分析题目的已知量和待求量，灵活选择公式；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3）根据条件列方程（组）或建立目标函数求解.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7ad1a7066?vcp=1&amp;pid=ea3f6444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27973"/>
                <a:ext cx="10570464" cy="2027555"/>
              </a:xfrm>
              <a:prstGeom prst="rect">
                <a:avLst/>
              </a:prstGeom>
              <a:blipFill>
                <a:blip r:embed="rId3"/>
                <a:stretch>
                  <a:fillRect l="-577" r="-865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70889e31.fixed?vcp=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20824"/>
            <a:ext cx="2843784" cy="1344168"/>
          </a:xfrm>
          <a:prstGeom prst="rect">
            <a:avLst/>
          </a:prstGeom>
        </p:spPr>
      </p:pic>
      <p:sp>
        <p:nvSpPr>
          <p:cNvPr id="3" name="C_1_BD#770889e31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770889e31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1_1#f99dfbeb5?vaa=1&amp;vcp=1&amp;vop=1&amp;pid=ea3f64440&amp;color=0,55,96&amp;mp=1&amp;vtp=1&amp;bt=1&amp;bbb=1"/>
              <p:cNvSpPr/>
              <p:nvPr/>
            </p:nvSpPr>
            <p:spPr>
              <a:xfrm>
                <a:off x="502920" y="2016746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若扇形的圆心角为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，半径为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则此扇形的面积为(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41_1#f99dfbeb5?vaa=1&amp;vcp=1&amp;vop=1&amp;pid=ea3f64440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16746"/>
                <a:ext cx="10570464" cy="391859"/>
              </a:xfrm>
              <a:prstGeom prst="rect">
                <a:avLst/>
              </a:prstGeom>
              <a:blipFill>
                <a:blip r:embed="rId3"/>
                <a:stretch>
                  <a:fillRect l="-1384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3_1#f99dfbeb5.bracket?vaa=1&amp;vcp=1&amp;vop=1&amp;pid=ea3f64440&amp;color=0,55,96&amp;mp=1&amp;vpa=6&amp;vtp=1"/>
          <p:cNvSpPr/>
          <p:nvPr/>
        </p:nvSpPr>
        <p:spPr>
          <a:xfrm>
            <a:off x="6742621" y="213225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41_2#f99dfbeb5.choices?vaa=1&amp;vcp=1&amp;vop=1&amp;pid=ea3f64440&amp;color=0,55,96&amp;vtp=1&amp;bbb=1"/>
              <p:cNvSpPr/>
              <p:nvPr/>
            </p:nvSpPr>
            <p:spPr>
              <a:xfrm>
                <a:off x="502920" y="2412162"/>
                <a:ext cx="10570464" cy="4714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753741" algn="l"/>
                    <a:tab pos="5380482" algn="l"/>
                    <a:tab pos="82104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41_2#f99dfbeb5.choices?vaa=1&amp;vcp=1&amp;vop=1&amp;pid=ea3f6444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12162"/>
                <a:ext cx="10570464" cy="471424"/>
              </a:xfrm>
              <a:prstGeom prst="rect">
                <a:avLst/>
              </a:prstGeom>
              <a:blipFill>
                <a:blip r:embed="rId4"/>
                <a:stretch>
                  <a:fillRect l="-1384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42_1#f99dfbeb5?vaa=1&amp;vcp=1&amp;vop=1&amp;pid=ea3f64440&amp;color=0,55,96&amp;vtp=1&amp;bbb=1"/>
              <p:cNvSpPr/>
              <p:nvPr/>
            </p:nvSpPr>
            <p:spPr>
              <a:xfrm>
                <a:off x="502920" y="2894762"/>
                <a:ext cx="10570464" cy="19192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，扇形的圆心角为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，半径为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以弧长为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以扇形的面积为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42_1#f99dfbeb5?vaa=1&amp;vcp=1&amp;vop=1&amp;pid=ea3f6444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94762"/>
                <a:ext cx="10570464" cy="1919224"/>
              </a:xfrm>
              <a:prstGeom prst="rect">
                <a:avLst/>
              </a:prstGeom>
              <a:blipFill>
                <a:blip r:embed="rId5"/>
                <a:stretch>
                  <a:fillRect l="-1384" b="-4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5_1#4a1a1589b?vaa=1&amp;vcp=1&amp;vop=1&amp;pid=ea3f64440&amp;color=0,55,96&amp;vtp=1&amp;bt=1&amp;bbb=1&amp;hb=1"/>
              <p:cNvSpPr/>
              <p:nvPr/>
            </p:nvSpPr>
            <p:spPr>
              <a:xfrm>
                <a:off x="502920" y="2380220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[山东淄博2025高一月考]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已知扇形所在圆的半径为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，面积为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，则扇形圆心角的弧度数为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45_1#4a1a1589b?vaa=1&amp;vcp=1&amp;vop=1&amp;pid=ea3f6444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80220"/>
                <a:ext cx="10570464" cy="770255"/>
              </a:xfrm>
              <a:prstGeom prst="rect">
                <a:avLst/>
              </a:prstGeom>
              <a:blipFill>
                <a:blip r:embed="rId3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7_1#4a1a1589b.bracket?vaa=1&amp;vcp=1&amp;vop=1&amp;pid=ea3f64440&amp;color=0,55,96&amp;vpa=7&amp;vtp=1"/>
          <p:cNvSpPr/>
          <p:nvPr/>
        </p:nvSpPr>
        <p:spPr>
          <a:xfrm>
            <a:off x="664845" y="287844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45_2#4a1a1589b.choices?vaa=1&amp;vcp=1&amp;vop=1&amp;pid=ea3f64440&amp;color=0,55,96&amp;vtp=1&amp;bbb=1"/>
          <p:cNvSpPr/>
          <p:nvPr/>
        </p:nvSpPr>
        <p:spPr>
          <a:xfrm>
            <a:off x="502920" y="3197275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46_1#4a1a1589b?vaa=1&amp;vcp=1&amp;vop=1&amp;pid=ea3f64440&amp;color=0,55,96&amp;vtp=1&amp;bbb=1&amp;hb=1"/>
              <p:cNvSpPr/>
              <p:nvPr/>
            </p:nvSpPr>
            <p:spPr>
              <a:xfrm>
                <a:off x="502920" y="3570591"/>
                <a:ext cx="10570464" cy="11001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设扇形圆心角的弧度数为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，半径为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，则根据扇形面积公式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，代入可得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46_1#4a1a1589b?vaa=1&amp;vcp=1&amp;vop=1&amp;pid=ea3f64440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70591"/>
                <a:ext cx="10570464" cy="1100138"/>
              </a:xfrm>
              <a:prstGeom prst="rect">
                <a:avLst/>
              </a:prstGeom>
              <a:blipFill>
                <a:blip r:embed="rId4"/>
                <a:stretch>
                  <a:fillRect l="-1384" b="-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49_1#f5d0f21b4?vaa=1&amp;vcp=1&amp;vop=1&amp;pid=ea3f64440&amp;color=0,55,96&amp;vtp=1&amp;bt=1&amp;bbb=1&amp;hb=1"/>
              <p:cNvSpPr/>
              <p:nvPr/>
            </p:nvSpPr>
            <p:spPr>
              <a:xfrm>
                <a:off x="502920" y="1195946"/>
                <a:ext cx="10570464" cy="11173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[广西钦州2025高一期中]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上的点，且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,则劣弧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</a:t>
                </a: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9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49_1#f5d0f21b4?vaa=1&amp;vcp=1&amp;vop=1&amp;pid=ea3f6444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95946"/>
                <a:ext cx="10570464" cy="1117346"/>
              </a:xfrm>
              <a:prstGeom prst="rect">
                <a:avLst/>
              </a:prstGeom>
              <a:blipFill>
                <a:blip r:embed="rId3"/>
                <a:stretch>
                  <a:fillRect l="-1384" b="-125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51_1#f5d0f21b4.blank?vaa=1&amp;vcp=1&amp;vop=1&amp;pid=ea3f64440&amp;color=0,55,96&amp;vpa=8&amp;vtp=1&amp;bbb=1&amp;rh=33.96504"/>
              <p:cNvSpPr/>
              <p:nvPr/>
            </p:nvSpPr>
            <p:spPr>
              <a:xfrm>
                <a:off x="780732" y="1817101"/>
                <a:ext cx="363538" cy="4313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51_1#f5d0f21b4.blank?vaa=1&amp;vcp=1&amp;vop=1&amp;pid=ea3f64440&amp;color=0,55,96&amp;vpa=8&amp;vtp=1&amp;bbb=1&amp;rh=33.96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732" y="1817101"/>
                <a:ext cx="363538" cy="431356"/>
              </a:xfrm>
              <a:prstGeom prst="rect">
                <a:avLst/>
              </a:prstGeom>
              <a:blipFill>
                <a:blip r:embed="rId4"/>
                <a:stretch>
                  <a:fillRect b="-14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6_BD.49_2#f5d0f21b4?vaa=1&amp;vcp=1&amp;vop=1&amp;pid=ea3f64440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4648" y="2452166"/>
            <a:ext cx="1207008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50_1#f5d0f21b4?vaa=1&amp;vcp=1&amp;vop=1&amp;pid=ea3f64440&amp;color=0,55,96&amp;vtp=1&amp;bbb=1"/>
              <p:cNvSpPr/>
              <p:nvPr/>
            </p:nvSpPr>
            <p:spPr>
              <a:xfrm>
                <a:off x="502920" y="3798365"/>
                <a:ext cx="10570464" cy="20624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（图略）.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是等边三角形，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AS.50_1#f5d0f21b4?vaa=1&amp;vcp=1&amp;vop=1&amp;pid=ea3f6444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98365"/>
                <a:ext cx="10570464" cy="2062417"/>
              </a:xfrm>
              <a:prstGeom prst="rect">
                <a:avLst/>
              </a:prstGeom>
              <a:blipFill>
                <a:blip r:embed="rId6"/>
                <a:stretch>
                  <a:fillRect l="-1384" b="-41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1f3b3339?vcp=1&amp;pid=d7fccc1c4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用弧度表示终边落在某个区域内的角的集合</a:t>
            </a:r>
            <a:endParaRPr lang="en-US" altLang="zh-CN" sz="2000" dirty="0"/>
          </a:p>
        </p:txBody>
      </p:sp>
      <p:sp>
        <p:nvSpPr>
          <p:cNvPr id="3" name="QO_6_BD.53_1#76567feaf?vcp=1&amp;vop=1&amp;pid=71f3b3339&amp;color=0,55,96&amp;vtp=1&amp;bbb=1"/>
          <p:cNvSpPr/>
          <p:nvPr/>
        </p:nvSpPr>
        <p:spPr>
          <a:xfrm>
            <a:off x="502920" y="123056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[河南驻马店2025高一月考]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用弧度表示终边落在如图所示阴影部分（不包括边界）的角的集合.</a:t>
            </a:r>
            <a:endParaRPr lang="en-US" altLang="zh-CN" sz="1800" dirty="0"/>
          </a:p>
        </p:txBody>
      </p:sp>
      <p:pic>
        <p:nvPicPr>
          <p:cNvPr id="4" name="QO_6_BD.53_2#76567feaf?vcp=1&amp;vop=1&amp;pid=71f3b3339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1224" y="1726212"/>
            <a:ext cx="1143000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54_1#76567feaf?vcp=1&amp;vop=1&amp;pid=71f3b3339&amp;color=0,55,96&amp;vtp=1&amp;bbb=1&amp;hb=1"/>
              <p:cNvSpPr/>
              <p:nvPr/>
            </p:nvSpPr>
            <p:spPr>
              <a:xfrm>
                <a:off x="502920" y="3364512"/>
                <a:ext cx="10570464" cy="9588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角的终边相同，将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化为弧度，即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，所以终边落在阴影部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（不包括边界）的角的集合为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54_1#76567feaf?vcp=1&amp;vop=1&amp;pid=71f3b3339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64512"/>
                <a:ext cx="10570464" cy="958850"/>
              </a:xfrm>
              <a:prstGeom prst="rect">
                <a:avLst/>
              </a:prstGeom>
              <a:blipFill>
                <a:blip r:embed="rId4"/>
                <a:stretch>
                  <a:fillRect l="-1384" r="-1269" b="-8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6_BD#e9500dca1?vcp=1&amp;pid=71f3b3339&amp;color=0,55,96&amp;vtp=1&amp;bbb=1&amp;hb=1"/>
          <p:cNvSpPr/>
          <p:nvPr/>
        </p:nvSpPr>
        <p:spPr>
          <a:xfrm>
            <a:off x="502920" y="4324822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用弧度表示区域角时，先把角度转化为弧度，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再写出终边落在区域边界上的角的集合，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最后用不等式或区间表示出区域角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，对于能合并的区域角应当合并.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55_1#5cc91fe8c?vcp=1&amp;vop=1&amp;pid=71f3b3339&amp;color=0,55,96&amp;mp=1&amp;vtp=1&amp;bt=1&amp;bbb=1&amp;hb=1"/>
              <p:cNvSpPr/>
              <p:nvPr/>
            </p:nvSpPr>
            <p:spPr>
              <a:xfrm>
                <a:off x="502920" y="1188421"/>
                <a:ext cx="10570464" cy="897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[北京中央民族大学附属中学2025高一月考]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范围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（阴影部分）是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55_1#5cc91fe8c?vcp=1&amp;vop=1&amp;pid=71f3b3339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88421"/>
                <a:ext cx="10570464" cy="897255"/>
              </a:xfrm>
              <a:prstGeom prst="rect">
                <a:avLst/>
              </a:prstGeom>
              <a:blipFill>
                <a:blip r:embed="rId3"/>
                <a:stretch>
                  <a:fillRect l="-1384" r="-807" b="-15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55_2#5cc91fe8c?vcp=1&amp;vop=1&amp;pid=71f3b3339&amp;color=0,55,96&amp;mp=1&amp;vtp=1&amp;bbb=1"/>
          <p:cNvSpPr/>
          <p:nvPr/>
        </p:nvSpPr>
        <p:spPr>
          <a:xfrm>
            <a:off x="502920" y="2228805"/>
            <a:ext cx="10570464" cy="109569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54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4" name="QO_6_BD.55_2#5cc91fe8c.choice_image?vcp=1&amp;vop=1&amp;pid=71f3b3339&amp;color=0,55,96&amp;mp=1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490" y="2215152"/>
            <a:ext cx="1563624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6_BD.55_2#5cc91fe8c.choice_image?vcp=1&amp;vop=1&amp;pid=71f3b3339&amp;color=0,55,96&amp;mp=1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1810" y="2215152"/>
            <a:ext cx="1472184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6_BD.55_2#5cc91fe8c.choice_image?vcp=1&amp;vop=1&amp;pid=71f3b3339&amp;color=0,55,96&amp;mp=1&amp;tib=255,255,255&amp;iip=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2119" y="2215152"/>
            <a:ext cx="1271016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O_6_BD.55_2#5cc91fe8c.choice_image?vcp=1&amp;vop=1&amp;pid=71f3b3339&amp;color=0,55,96&amp;mp=1&amp;tib=255,255,255&amp;iip=6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9388" y="2215152"/>
            <a:ext cx="1252728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6_AS.56_1#5cc91fe8c?vcp=1&amp;vop=1&amp;pid=71f3b3339&amp;color=0,55,96&amp;vtp=1&amp;bbb=1&amp;hb=1"/>
              <p:cNvSpPr/>
              <p:nvPr/>
            </p:nvSpPr>
            <p:spPr>
              <a:xfrm>
                <a:off x="502920" y="3332753"/>
                <a:ext cx="10570464" cy="2015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所表示的角终边位置相同，位于第一象限；当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，集合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所表示的角终边位置相同，位于第三象限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.所以集合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的终边所在的范围如选项C所示.故选C.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QO_6_AS.56_1#5cc91fe8c?vcp=1&amp;vop=1&amp;pid=71f3b3339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32753"/>
                <a:ext cx="10570464" cy="2015046"/>
              </a:xfrm>
              <a:prstGeom prst="rect">
                <a:avLst/>
              </a:prstGeom>
              <a:blipFill>
                <a:blip r:embed="rId8"/>
                <a:stretch>
                  <a:fillRect l="-1384" b="-42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O_6_AN.57_1#5cc91fe8c?vcp=1&amp;vop=1&amp;pid=71f3b3339&amp;color=0,55,96&amp;vtp=1&amp;bbb=1"/>
          <p:cNvSpPr/>
          <p:nvPr/>
        </p:nvSpPr>
        <p:spPr>
          <a:xfrm>
            <a:off x="502920" y="5352625"/>
            <a:ext cx="10570464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178a97d4?vcp=1&amp;pid=d7fccc1c4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扇形中的最值问题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58_1#2ef1ce7a4?vcp=1&amp;vop=1&amp;pid=b178a97d4&amp;color=0,55,96&amp;vtp=1&amp;bbb=1"/>
              <p:cNvSpPr/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[上海宝山区2025高一段考]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已知扇形的圆心角是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，弧长为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58_1#2ef1ce7a4?vcp=1&amp;vop=1&amp;pid=b178a97d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056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59_1#f7725f7d4?vcp=1&amp;vop=1&amp;pid=2ef1ce7a4&amp;color=0,55,96&amp;vtp=1&amp;bbb=1"/>
              <p:cNvSpPr/>
              <p:nvPr/>
            </p:nvSpPr>
            <p:spPr>
              <a:xfrm>
                <a:off x="502920" y="164118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，求扇形的弧长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59_1#f7725f7d4?vcp=1&amp;vop=1&amp;pid=2ef1ce7a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41185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60_1#f7725f7d4?vcp=1&amp;vop=1&amp;pid=2ef1ce7a4&amp;color=0,55,96&amp;vtp=1&amp;bbb=1"/>
              <p:cNvSpPr/>
              <p:nvPr/>
            </p:nvSpPr>
            <p:spPr>
              <a:xfrm>
                <a:off x="502920" y="2014502"/>
                <a:ext cx="10570464" cy="11108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扇形的弧长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60_1#f7725f7d4?vcp=1&amp;vop=1&amp;pid=2ef1ce7a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14502"/>
                <a:ext cx="10570464" cy="1110806"/>
              </a:xfrm>
              <a:prstGeom prst="rect">
                <a:avLst/>
              </a:prstGeom>
              <a:blipFill>
                <a:blip r:embed="rId5"/>
                <a:stretch>
                  <a:fillRect l="-1384" b="-71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61_1#5c89a8c5a?vcp=1&amp;vop=1&amp;pid=2ef1ce7a4&amp;color=0,55,96&amp;vtp=1&amp;bbb=1"/>
              <p:cNvSpPr/>
              <p:nvPr/>
            </p:nvSpPr>
            <p:spPr>
              <a:xfrm>
                <a:off x="502920" y="31349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spc="-10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2）若该扇形的周长为22，则当圆心角</a:t>
                </a:r>
                <a14:m>
                  <m:oMath xmlns:m="http://schemas.openxmlformats.org/officeDocument/2006/math">
                    <m:r>
                      <a:rPr lang="en-US" altLang="zh-CN" sz="1800" b="0" i="0" spc="-10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为多少弧度时，这个扇形的面积最大?并求出此时扇形面积的最大值.</a:t>
                </a:r>
                <a:endParaRPr lang="en-US" altLang="zh-CN" sz="1800" spc="-100" dirty="0"/>
              </a:p>
            </p:txBody>
          </p:sp>
        </mc:Choice>
        <mc:Fallback xmlns="">
          <p:sp>
            <p:nvSpPr>
              <p:cNvPr id="6" name="QO_7_BD.61_1#5c89a8c5a?vcp=1&amp;vop=1&amp;pid=2ef1ce7a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34960"/>
                <a:ext cx="10570464" cy="360680"/>
              </a:xfrm>
              <a:prstGeom prst="rect">
                <a:avLst/>
              </a:prstGeom>
              <a:blipFill>
                <a:blip r:embed="rId6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62_1#5c89a8c5a?vcp=1&amp;vop=1&amp;pid=2ef1ce7a4&amp;color=0,55,96&amp;vtp=1&amp;bbb=1"/>
              <p:cNvSpPr/>
              <p:nvPr/>
            </p:nvSpPr>
            <p:spPr>
              <a:xfrm>
                <a:off x="502920" y="3499450"/>
                <a:ext cx="10570464" cy="211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扇形的周长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，扇形的面积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时，扇形面积最大,且最大值为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62_1#5c89a8c5a?vcp=1&amp;vop=1&amp;pid=2ef1ce7a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99450"/>
                <a:ext cx="10570464" cy="2113153"/>
              </a:xfrm>
              <a:prstGeom prst="rect">
                <a:avLst/>
              </a:prstGeom>
              <a:blipFill>
                <a:blip r:embed="rId7"/>
                <a:stretch>
                  <a:fillRect l="-1384" b="-40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63_1#d441cca9a?vaa=1&amp;vcp=1&amp;vop=1&amp;pid=b178a97d4&amp;color=0,55,96&amp;vtp=1&amp;bt=1&amp;bbb=1&amp;hb=1"/>
              <p:cNvSpPr/>
              <p:nvPr/>
            </p:nvSpPr>
            <p:spPr>
              <a:xfrm>
                <a:off x="502920" y="1446834"/>
                <a:ext cx="10570464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[安徽安庆二中2024高一月考]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已知某扇形材料的面积为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，圆心角为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，则用此材料切割出的面积最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大的圆的周长为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63_1#d441cca9a?vaa=1&amp;vcp=1&amp;vop=1&amp;pid=b178a97d4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46834"/>
                <a:ext cx="10570464" cy="935355"/>
              </a:xfrm>
              <a:prstGeom prst="rect">
                <a:avLst/>
              </a:prstGeom>
              <a:blipFill>
                <a:blip r:embed="rId3"/>
                <a:stretch>
                  <a:fillRect l="-1384" r="-404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65_1#d441cca9a.blank?vaa=1&amp;vcp=1&amp;vop=1&amp;pid=b178a97d4&amp;color=0,55,96&amp;vpa=9&amp;vtp=1&amp;bbb=1"/>
              <p:cNvSpPr/>
              <p:nvPr/>
            </p:nvSpPr>
            <p:spPr>
              <a:xfrm>
                <a:off x="2126932" y="2030589"/>
                <a:ext cx="423863" cy="2945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65_1#d441cca9a.blank?vaa=1&amp;vcp=1&amp;vop=1&amp;pid=b178a97d4&amp;color=0,55,96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932" y="2030589"/>
                <a:ext cx="423863" cy="294577"/>
              </a:xfrm>
              <a:prstGeom prst="rect">
                <a:avLst/>
              </a:prstGeom>
              <a:blipFill>
                <a:blip r:embed="rId4"/>
                <a:stretch>
                  <a:fillRect l="-5797" r="-5797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64_1#d441cca9a?vaa=1&amp;vcp=1&amp;vop=1&amp;pid=b178a97d4&amp;color=0,55,96&amp;vtp=1&amp;bbb=1"/>
              <p:cNvSpPr/>
              <p:nvPr/>
            </p:nvSpPr>
            <p:spPr>
              <a:xfrm>
                <a:off x="502920" y="2392857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设扇形所在圆的半径为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，所求圆即为该扇形材料的内切圆，如图,设切割出的圆的半径为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，圆心为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最大的圆的周长为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64_1#d441cca9a?vaa=1&amp;vcp=1&amp;vop=1&amp;pid=b178a97d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92857"/>
                <a:ext cx="10570464" cy="1608455"/>
              </a:xfrm>
              <a:prstGeom prst="rect">
                <a:avLst/>
              </a:prstGeom>
              <a:blipFill>
                <a:blip r:embed="rId5"/>
                <a:stretch>
                  <a:fillRect l="-1384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6_AS.64_2#d441cca9a?vaa=1&amp;vcp=1&amp;vop=1&amp;pid=b178a97d4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1808" y="4134852"/>
            <a:ext cx="941832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7_1#0cf8e3ec9?vcp=1&amp;vop=1&amp;pid=b178a97d4&amp;color=0,55,96&amp;vtp=1&amp;bt=1&amp;bbb=1"/>
          <p:cNvSpPr/>
          <p:nvPr/>
        </p:nvSpPr>
        <p:spPr>
          <a:xfrm>
            <a:off x="502920" y="79200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4-2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已知扇形的周长为30.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68_1#777287a23?vcp=1&amp;vop=1&amp;pid=0cf8e3ec9&amp;color=0,55,96&amp;vtp=1&amp;bbb=1"/>
              <p:cNvSpPr/>
              <p:nvPr/>
            </p:nvSpPr>
            <p:spPr>
              <a:xfrm>
                <a:off x="502920" y="1178079"/>
                <a:ext cx="10570464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（1）若该扇形所在圆的半径为10，求该扇形的圆心角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，弧长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68_1#777287a23?vcp=1&amp;vop=1&amp;pid=0cf8e3ec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78079"/>
                <a:ext cx="10570464" cy="341630"/>
              </a:xfrm>
              <a:prstGeom prst="rect">
                <a:avLst/>
              </a:prstGeom>
              <a:blipFill>
                <a:blip r:embed="rId3"/>
                <a:stretch>
                  <a:fillRect l="-1384" t="-3571" b="-42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69_1#777287a23?vcp=1&amp;vop=1&amp;pid=0cf8e3ec9&amp;color=0,55,96&amp;vtp=1&amp;bbb=1"/>
              <p:cNvSpPr/>
              <p:nvPr/>
            </p:nvSpPr>
            <p:spPr>
              <a:xfrm>
                <a:off x="502920" y="1523392"/>
                <a:ext cx="10570464" cy="1574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由题知扇形所在圆的半径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，扇形的周长为30，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×10×10=50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69_1#777287a23?vcp=1&amp;vop=1&amp;pid=0cf8e3ec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23392"/>
                <a:ext cx="10570464" cy="1574800"/>
              </a:xfrm>
              <a:prstGeom prst="rect">
                <a:avLst/>
              </a:prstGeom>
              <a:blipFill>
                <a:blip r:embed="rId4"/>
                <a:stretch>
                  <a:fillRect l="-1384" t="-388" b="-50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70_1#09ee704b6?vcp=1&amp;vop=1&amp;pid=0cf8e3ec9&amp;color=0,55,96&amp;vtp=1&amp;bbb=1"/>
              <p:cNvSpPr/>
              <p:nvPr/>
            </p:nvSpPr>
            <p:spPr>
              <a:xfrm>
                <a:off x="502920" y="3102573"/>
                <a:ext cx="10570464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（2）求该扇形面积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的最大值及此时扇形所在圆的半径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70_1#09ee704b6?vcp=1&amp;vop=1&amp;pid=0cf8e3ec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02573"/>
                <a:ext cx="10570464" cy="341630"/>
              </a:xfrm>
              <a:prstGeom prst="rect">
                <a:avLst/>
              </a:prstGeom>
              <a:blipFill>
                <a:blip r:embed="rId5"/>
                <a:stretch>
                  <a:fillRect l="-1384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71_1#09ee704b6?vcp=1&amp;vop=1&amp;pid=0cf8e3ec9&amp;color=0,55,96&amp;vtp=1&amp;bbb=1"/>
              <p:cNvSpPr/>
              <p:nvPr/>
            </p:nvSpPr>
            <p:spPr>
              <a:xfrm>
                <a:off x="502920" y="3451759"/>
                <a:ext cx="10570464" cy="24125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设扇形的圆心角为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，弧长为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，所在圆的半径为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(30−2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=(15−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时取等号，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该扇形面积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，此时扇形的半径为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71_1#09ee704b6?vcp=1&amp;vop=1&amp;pid=0cf8e3ec9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51759"/>
                <a:ext cx="10570464" cy="2412556"/>
              </a:xfrm>
              <a:prstGeom prst="rect">
                <a:avLst/>
              </a:prstGeom>
              <a:blipFill>
                <a:blip r:embed="rId6"/>
                <a:stretch>
                  <a:fillRect l="-1384" t="-253" b="-35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89f2edef?vcp=1&amp;pid=d7fccc1c4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题型5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扇形与数学文化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72_1#f861cbe00?vaa=1&amp;vcp=1&amp;vop=1&amp;pid=789f2edef&amp;color=0,55,96&amp;vtp=1&amp;bbb=1&amp;hb=1"/>
              <p:cNvSpPr/>
              <p:nvPr/>
            </p:nvSpPr>
            <p:spPr>
              <a:xfrm>
                <a:off x="502920" y="1225895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如图是古希腊著名的天才几何学家希波克拉底（公元前460年—公元前370年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）用于求月牙形图形面积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所构造的几何图形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，先以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为直径构造半圆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为弧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的中点，再以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为直径构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造半圆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，则由曲线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𝐴𝐸𝐶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和曲线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𝐴𝐹𝐶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所围成的图形为月牙形.若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则该月牙形的面积为(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72_1#f861cbe00?vaa=1&amp;vcp=1&amp;vop=1&amp;pid=789f2ede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25895"/>
                <a:ext cx="10570464" cy="1189355"/>
              </a:xfrm>
              <a:prstGeom prst="rect">
                <a:avLst/>
              </a:prstGeom>
              <a:blipFill>
                <a:blip r:embed="rId3"/>
                <a:stretch>
                  <a:fillRect l="-1384" r="-98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74_1#f861cbe00.bracket?vaa=1&amp;vcp=1&amp;vop=1&amp;pid=789f2edef&amp;color=0,55,96&amp;vpa=10&amp;vtp=1"/>
          <p:cNvSpPr/>
          <p:nvPr/>
        </p:nvSpPr>
        <p:spPr>
          <a:xfrm>
            <a:off x="9794113" y="213832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pic>
        <p:nvPicPr>
          <p:cNvPr id="5" name="QC_6_BD.72_2#f861cbe00?vaa=1&amp;vcp=1&amp;vop=1&amp;pid=789f2edef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3480" y="2542822"/>
            <a:ext cx="1618488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BD.72_3#f861cbe00.choices?vaa=1&amp;vcp=1&amp;vop=1&amp;pid=789f2edef&amp;color=0,55,96&amp;vtp=1&amp;bbb=1"/>
              <p:cNvSpPr/>
              <p:nvPr/>
            </p:nvSpPr>
            <p:spPr>
              <a:xfrm>
                <a:off x="502920" y="3749322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560066" algn="l"/>
                    <a:tab pos="5386832" algn="l"/>
                    <a:tab pos="822629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BD.72_3#f861cbe00.choices?vaa=1&amp;vcp=1&amp;vop=1&amp;pid=789f2ede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49322"/>
                <a:ext cx="10570464" cy="391859"/>
              </a:xfrm>
              <a:prstGeom prst="rect">
                <a:avLst/>
              </a:prstGeom>
              <a:blipFill>
                <a:blip r:embed="rId5"/>
                <a:stretch>
                  <a:fillRect l="-1384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73_1#f861cbe00?vaa=1&amp;vcp=1&amp;vop=1&amp;pid=789f2edef&amp;color=0,55,96&amp;vtp=1&amp;bbb=1&amp;hb=1"/>
              <p:cNvSpPr/>
              <p:nvPr/>
            </p:nvSpPr>
            <p:spPr>
              <a:xfrm>
                <a:off x="502920" y="4192361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记月牙形的面积为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𝐴𝐹𝐶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与弦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围成的弓形面积为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×2−(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𝐴𝑂𝐶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𝐴𝑂𝐶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73_1#f861cbe00?vaa=1&amp;vcp=1&amp;vop=1&amp;pid=789f2ede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192361"/>
                <a:ext cx="10570464" cy="838200"/>
              </a:xfrm>
              <a:prstGeom prst="rect">
                <a:avLst/>
              </a:prstGeom>
              <a:blipFill>
                <a:blip r:embed="rId6"/>
                <a:stretch>
                  <a:fillRect l="-1384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76_1#ac6f9e255?vaa=1&amp;vcp=1&amp;vop=1&amp;pid=789f2edef&amp;color=0,55,96&amp;vtp=1&amp;bt=1&amp;bbb=1&amp;hb=1"/>
          <p:cNvSpPr/>
          <p:nvPr/>
        </p:nvSpPr>
        <p:spPr>
          <a:xfrm>
            <a:off x="502920" y="2188133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5-1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[黑龙江哈师大附中2024高一开学考]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《九章算术》是我国古代数学名著，其中有这样一个问题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:“今有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宛田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，下周三十步，径十六步.问为田几何？”意思是说：现有扇形田，下周长三十步，径长十六步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.问这块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田面积是多少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？书中给出计算方法：以径乘周，四而一，即扇形的面积等于径长乘下周长再除以4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.在此问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扇形的圆心角的弧度数是(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003760"/>
              </a:solidFill>
            </a:endParaRPr>
          </a:p>
        </p:txBody>
      </p:sp>
      <p:sp>
        <p:nvSpPr>
          <p:cNvPr id="3" name="QC_6_AN.78_1#ac6f9e255.bracket?vaa=1&amp;vcp=1&amp;vop=1&amp;pid=789f2edef&amp;color=0,55,96&amp;vpa=11&amp;vtp=1"/>
          <p:cNvSpPr/>
          <p:nvPr/>
        </p:nvSpPr>
        <p:spPr>
          <a:xfrm>
            <a:off x="3865245" y="352912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76_2#ac6f9e255.choices?vaa=1&amp;vcp=1&amp;vop=1&amp;pid=789f2edef&amp;color=0,55,96&amp;vtp=1&amp;bbb=1"/>
              <p:cNvSpPr/>
              <p:nvPr/>
            </p:nvSpPr>
            <p:spPr>
              <a:xfrm>
                <a:off x="502920" y="3795953"/>
                <a:ext cx="10570464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572766" algn="l"/>
                    <a:tab pos="5120132" algn="l"/>
                    <a:tab pos="766749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76_2#ac6f9e255.choices?vaa=1&amp;vcp=1&amp;vop=1&amp;pid=789f2ede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95953"/>
                <a:ext cx="10570464" cy="536575"/>
              </a:xfrm>
              <a:prstGeom prst="rect">
                <a:avLst/>
              </a:prstGeom>
              <a:blipFill>
                <a:blip r:embed="rId3"/>
                <a:stretch>
                  <a:fillRect l="-1384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77_1#ac6f9e255?vaa=1&amp;vcp=1&amp;vop=1&amp;pid=789f2edef&amp;color=0,55,96&amp;vtp=1&amp;bbb=1"/>
              <p:cNvSpPr/>
              <p:nvPr/>
            </p:nvSpPr>
            <p:spPr>
              <a:xfrm>
                <a:off x="502920" y="4337354"/>
                <a:ext cx="10660698" cy="5370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设扇形的弧长为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,所在圆的半径为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,由扇形的弧长公式可得，扇形的圆心角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77_1#ac6f9e255?vaa=1&amp;vcp=1&amp;vop=1&amp;pid=789f2ede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337354"/>
                <a:ext cx="10660698" cy="537020"/>
              </a:xfrm>
              <a:prstGeom prst="rect">
                <a:avLst/>
              </a:prstGeom>
              <a:blipFill>
                <a:blip r:embed="rId4"/>
                <a:stretch>
                  <a:fillRect l="-1373" r="-515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6b777fa09.fixed?vcp=1&amp;pid=770889e3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6b777fa09.fixed?vcp=1&amp;pid=770889e31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7.1</a:t>
            </a:r>
            <a:endParaRPr lang="en-US" altLang="zh-CN" sz="5400" dirty="0"/>
          </a:p>
        </p:txBody>
      </p:sp>
      <p:sp>
        <p:nvSpPr>
          <p:cNvPr id="4" name="C_2_BD#6b777fa09.fixed?vcp=1&amp;pid=770889e31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任意角的概念与弧度制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20226d5e?vcp=1&amp;pid=75681a97a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12648" cy="649224"/>
          </a:xfrm>
          <a:prstGeom prst="rect">
            <a:avLst/>
          </a:prstGeom>
        </p:spPr>
      </p:pic>
      <p:sp>
        <p:nvSpPr>
          <p:cNvPr id="3" name="C_4_BD#920226d5e?vcp=1&amp;pid=75681a97a&amp;color=61,88,159&amp;vtp=1&amp;bbb=1"/>
          <p:cNvSpPr/>
          <p:nvPr/>
        </p:nvSpPr>
        <p:spPr>
          <a:xfrm>
            <a:off x="1261872" y="856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/>
          </a:p>
        </p:txBody>
      </p:sp>
      <p:sp>
        <p:nvSpPr>
          <p:cNvPr id="4" name="C_5_BD#58e58cf32?vcp=1&amp;pid=920226d5e&amp;color=0,55,96&amp;vtp=1&amp;bbb=1"/>
          <p:cNvSpPr/>
          <p:nvPr/>
        </p:nvSpPr>
        <p:spPr>
          <a:xfrm>
            <a:off x="502920" y="157127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200" dirty="0"/>
          </a:p>
        </p:txBody>
      </p:sp>
      <p:sp>
        <p:nvSpPr>
          <p:cNvPr id="5" name="QC_6_BD.80_1#b965b0bac?vaa=1&amp;vcp=1&amp;vop=1&amp;pid=58e58cf32&amp;color=0,55,96&amp;vtp=1&amp;bbb=1"/>
          <p:cNvSpPr/>
          <p:nvPr/>
        </p:nvSpPr>
        <p:spPr>
          <a:xfrm>
            <a:off x="502920" y="2074068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[广东广州2024高一月考]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80_2#b965b0bac.choices?vaa=1&amp;vcp=1&amp;vop=1&amp;pid=58e58cf32&amp;color=0,55,96&amp;vtp=1&amp;bbb=1"/>
              <p:cNvSpPr/>
              <p:nvPr/>
            </p:nvSpPr>
            <p:spPr>
              <a:xfrm>
                <a:off x="502920" y="2438047"/>
                <a:ext cx="10570464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终边相同的角只有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若一扇形的圆心角为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，则扇形面积为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是锐角，则角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为第一或第二象限角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为第一或第三象限角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80_2#b965b0bac.choices?vaa=1&amp;vcp=1&amp;vop=1&amp;pid=58e58cf3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38047"/>
                <a:ext cx="10570464" cy="1676400"/>
              </a:xfrm>
              <a:prstGeom prst="rect">
                <a:avLst/>
              </a:prstGeom>
              <a:blipFill>
                <a:blip r:embed="rId4"/>
                <a:stretch>
                  <a:fillRect l="-1384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82_1#b965b0bac?vaa=1&amp;vcp=1&amp;vop=1&amp;pid=58e58cf32&amp;color=0,55,96&amp;mp=1&amp;vtp=1&amp;bt=1&amp;bbb=1&amp;hb=1"/>
              <p:cNvSpPr/>
              <p:nvPr/>
            </p:nvSpPr>
            <p:spPr>
              <a:xfrm>
                <a:off x="502920" y="1848122"/>
                <a:ext cx="10570464" cy="2729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终边也相同，故A错误.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B，扇形面积为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，故B错误.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C，如果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为象限界角，故C错误.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为第一或第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三象限角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82_1#b965b0bac?vaa=1&amp;vcp=1&amp;vop=1&amp;pid=58e58cf32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48122"/>
                <a:ext cx="10570464" cy="2729040"/>
              </a:xfrm>
              <a:prstGeom prst="rect">
                <a:avLst/>
              </a:prstGeom>
              <a:blipFill>
                <a:blip r:embed="rId3"/>
                <a:stretch>
                  <a:fillRect l="-1384" r="-1038" b="-51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3_1#b965b0bac?vaa=1&amp;vcp=1&amp;vop=1&amp;pid=58e58cf32&amp;color=0,55,96&amp;vtp=1&amp;bbb=1"/>
          <p:cNvSpPr/>
          <p:nvPr/>
        </p:nvSpPr>
        <p:spPr>
          <a:xfrm>
            <a:off x="502920" y="4626565"/>
            <a:ext cx="10570464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84_1#edcb99846?vaa=1&amp;vcp=1&amp;vop=1&amp;pid=58e58cf32&amp;color=0,55,96&amp;vtp=1&amp;bt=1&amp;bbb=1"/>
              <p:cNvSpPr/>
              <p:nvPr/>
            </p:nvSpPr>
            <p:spPr>
              <a:xfrm>
                <a:off x="502920" y="245391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半径为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，圆心角为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𝑟𝑎𝑑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的扇形的面积为(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84_1#edcb99846?vaa=1&amp;vcp=1&amp;vop=1&amp;pid=58e58cf32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5391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6_1#edcb99846.bracket?vaa=1&amp;vcp=1&amp;vop=1&amp;pid=58e58cf32&amp;color=0,55,96&amp;vpa=13&amp;vtp=1"/>
          <p:cNvSpPr/>
          <p:nvPr/>
        </p:nvSpPr>
        <p:spPr>
          <a:xfrm>
            <a:off x="5285359" y="253570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84_2#edcb99846.choices?vaa=1&amp;vcp=1&amp;vop=1&amp;pid=58e58cf32&amp;color=0,55,96&amp;vtp=1&amp;bbb=1"/>
              <p:cNvSpPr/>
              <p:nvPr/>
            </p:nvSpPr>
            <p:spPr>
              <a:xfrm>
                <a:off x="502920" y="2866471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83891" algn="l"/>
                    <a:tab pos="5329682" algn="l"/>
                    <a:tab pos="81151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84_2#edcb99846.choices?vaa=1&amp;vcp=1&amp;vop=1&amp;pid=58e58cf3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66471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85_1#edcb99846?vaa=1&amp;vcp=1&amp;vop=1&amp;pid=58e58cf32&amp;color=0,55,96&amp;vtp=1&amp;bbb=1"/>
              <p:cNvSpPr/>
              <p:nvPr/>
            </p:nvSpPr>
            <p:spPr>
              <a:xfrm>
                <a:off x="502920" y="3227088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扇形的弧长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=1×2=2(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扇形的面积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×2×2=2(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85_1#edcb99846?vaa=1&amp;vcp=1&amp;vop=1&amp;pid=58e58cf3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27088"/>
                <a:ext cx="10570464" cy="1192340"/>
              </a:xfrm>
              <a:prstGeom prst="rect">
                <a:avLst/>
              </a:prstGeom>
              <a:blipFill>
                <a:blip r:embed="rId5"/>
                <a:stretch>
                  <a:fillRect l="-138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d82149ae?vcp=1&amp;pid=920226d5e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200" dirty="0"/>
          </a:p>
        </p:txBody>
      </p:sp>
      <p:sp>
        <p:nvSpPr>
          <p:cNvPr id="3" name="QC_6_BD.88_1#12ae7ea92?vaa=1&amp;vcp=1&amp;vop=1&amp;pid=2d82149ae&amp;color=0,55,96&amp;vtp=1&amp;bbb=1"/>
          <p:cNvSpPr/>
          <p:nvPr/>
        </p:nvSpPr>
        <p:spPr>
          <a:xfrm>
            <a:off x="502920" y="1286668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[北京东城区2025高一月考]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下列结论中错误的是(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88_2#12ae7ea92.choices?vaa=1&amp;vcp=1&amp;vop=1&amp;pid=2d82149ae&amp;color=0,55,96&amp;vtp=1&amp;bbb=1"/>
              <p:cNvSpPr/>
              <p:nvPr/>
            </p:nvSpPr>
            <p:spPr>
              <a:xfrm>
                <a:off x="502920" y="1650647"/>
                <a:ext cx="10570464" cy="20154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终边经过点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的角的集合是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将表的分针拨慢10分钟，则分针转过的角的弧度数是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88_2#12ae7ea92.choices?vaa=1&amp;vcp=1&amp;vop=1&amp;pid=2d82149a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50647"/>
                <a:ext cx="10570464" cy="2015490"/>
              </a:xfrm>
              <a:prstGeom prst="rect">
                <a:avLst/>
              </a:prstGeom>
              <a:blipFill>
                <a:blip r:embed="rId3"/>
                <a:stretch>
                  <a:fillRect l="-1384" b="-42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90_1#12ae7ea92?vaa=1&amp;vcp=1&amp;vop=1&amp;pid=2d82149ae&amp;color=0,55,96&amp;mp=1&amp;vtp=1&amp;bt=1&amp;bbb=1&amp;hb=1"/>
              <p:cNvSpPr/>
              <p:nvPr/>
            </p:nvSpPr>
            <p:spPr>
              <a:xfrm>
                <a:off x="502920" y="1441722"/>
                <a:ext cx="10570464" cy="371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终边经过点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，则该终边为第一象限的角平分线，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角的集合是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表的分针拨慢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10分钟，则旋转的角度为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，即分针转过的角的弧度数是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表示终边为一、三象限和二、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四象限的角平分线的角的集合，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表示终边为一、三象限和二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、四象限的角平分线以及坐标轴上的角的集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二或第四象限角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，故D错误.故选D.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90_1#12ae7ea92?vaa=1&amp;vcp=1&amp;vop=1&amp;pid=2d82149ae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41722"/>
                <a:ext cx="10570464" cy="3719640"/>
              </a:xfrm>
              <a:prstGeom prst="rect">
                <a:avLst/>
              </a:prstGeom>
              <a:blipFill>
                <a:blip r:embed="rId3"/>
                <a:stretch>
                  <a:fillRect l="-1384" r="-1269" b="-37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1_1#12ae7ea92?vaa=1&amp;vcp=1&amp;vop=1&amp;pid=2d82149ae&amp;color=0,55,96&amp;vtp=1&amp;bbb=1"/>
          <p:cNvSpPr/>
          <p:nvPr/>
        </p:nvSpPr>
        <p:spPr>
          <a:xfrm>
            <a:off x="502920" y="5173173"/>
            <a:ext cx="10570464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92_1#afadf0b2f?htil=3&amp;vaa=1&amp;vcp=1&amp;vop=1&amp;pid=2d82149ae&amp;color=0,55,96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31697" y="1567483"/>
            <a:ext cx="1088136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92_2#afadf0b2f?htil=3&amp;vaa=1&amp;vcp=1&amp;vop=1&amp;pid=2d82149ae&amp;color=0,55,96&amp;vtp=1&amp;bt=1&amp;bbb=1&amp;hb=1&amp;hs=1"/>
              <p:cNvSpPr/>
              <p:nvPr/>
            </p:nvSpPr>
            <p:spPr>
              <a:xfrm>
                <a:off x="502920" y="1503475"/>
                <a:ext cx="9354312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[江西上饶第一中学2025高一月考]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数学中处处存在着美，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莱洛三角形就给人以对称的美感.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莱洛三角形的画法如下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：先画等边三角形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，再分别以点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为圆心，线段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长为半径画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圆弧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，便得到莱洛三角形（如图所示）.若莱洛三角形的周长为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则其面积是(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92_2#afadf0b2f?htil=3&amp;vaa=1&amp;vcp=1&amp;vop=1&amp;pid=2d82149ae&amp;color=0,55,96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3475"/>
                <a:ext cx="9354312" cy="1257300"/>
              </a:xfrm>
              <a:prstGeom prst="rect">
                <a:avLst/>
              </a:prstGeom>
              <a:blipFill>
                <a:blip r:embed="rId4"/>
                <a:stretch>
                  <a:fillRect l="-1565" r="-1173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94_1#afadf0b2f.bracket?vaa=1&amp;vcp=1&amp;vop=1&amp;pid=2d82149ae&amp;color=0,55,96&amp;vpa=15&amp;vtp=1"/>
          <p:cNvSpPr/>
          <p:nvPr/>
        </p:nvSpPr>
        <p:spPr>
          <a:xfrm>
            <a:off x="8378508" y="24260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92_3#afadf0b2f.choices?vaa=1&amp;vcp=1&amp;vop=1&amp;pid=2d82149ae&amp;color=0,55,96&amp;vtp=1&amp;bbb=1&amp;hs=1"/>
              <p:cNvSpPr/>
              <p:nvPr/>
            </p:nvSpPr>
            <p:spPr>
              <a:xfrm>
                <a:off x="502920" y="2760775"/>
                <a:ext cx="10570464" cy="471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709291" algn="l"/>
                    <a:tab pos="5393182" algn="l"/>
                    <a:tab pos="80770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92_3#afadf0b2f.choices?vaa=1&amp;vcp=1&amp;vop=1&amp;pid=2d82149ae&amp;color=0,55,96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60775"/>
                <a:ext cx="10570464" cy="471488"/>
              </a:xfrm>
              <a:prstGeom prst="rect">
                <a:avLst/>
              </a:prstGeom>
              <a:blipFill>
                <a:blip r:embed="rId5"/>
                <a:stretch>
                  <a:fillRect l="-1384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6_AS.93_1#afadf0b2f?htil=4&amp;vaa=1&amp;vcp=1&amp;vop=1&amp;pid=2d82149ae&amp;color=0,55,96&amp;tib=255,255,255&amp;vtp=1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6960" y="3389680"/>
            <a:ext cx="1088136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93_2#afadf0b2f?htil=4&amp;vaa=1&amp;vcp=1&amp;vop=1&amp;pid=2d82149ae&amp;color=0,55,96&amp;vtp=1&amp;bbb=1&amp;hs=1"/>
              <p:cNvSpPr/>
              <p:nvPr/>
            </p:nvSpPr>
            <p:spPr>
              <a:xfrm>
                <a:off x="502920" y="3243376"/>
                <a:ext cx="9354312" cy="1206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莱洛三角形的周长为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,连接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，则等边三角形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的边长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93_2#afadf0b2f?htil=4&amp;vaa=1&amp;vcp=1&amp;vop=1&amp;pid=2d82149ae&amp;color=0,55,96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43376"/>
                <a:ext cx="9354312" cy="1206500"/>
              </a:xfrm>
              <a:prstGeom prst="rect">
                <a:avLst/>
              </a:prstGeom>
              <a:blipFill>
                <a:blip r:embed="rId7"/>
                <a:stretch>
                  <a:fillRect l="-1565" b="-5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93_3#afadf0b2f?htil=4&amp;vaa=1&amp;vcp=1&amp;vop=1&amp;pid=2d82149ae&amp;color=0,55,96&amp;vtp=1&amp;bbb=1&amp;hb=1&amp;hs=1"/>
              <p:cNvSpPr/>
              <p:nvPr/>
            </p:nvSpPr>
            <p:spPr>
              <a:xfrm>
                <a:off x="503995" y="4449876"/>
                <a:ext cx="10572016" cy="10556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为圆心，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所对的扇形面积均为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，等边三角形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，所以莱洛三角形的面积是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93_3#afadf0b2f?htil=4&amp;vaa=1&amp;vcp=1&amp;vop=1&amp;pid=2d82149ae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95" y="4449876"/>
                <a:ext cx="10572016" cy="1055688"/>
              </a:xfrm>
              <a:prstGeom prst="rect">
                <a:avLst/>
              </a:prstGeom>
              <a:blipFill>
                <a:blip r:embed="rId8"/>
                <a:stretch>
                  <a:fillRect l="-1384" b="-75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96_1#363a5a9bc?vaa=1&amp;vcp=1&amp;vop=1&amp;pid=2d82149ae&amp;color=0,55,96&amp;vtp=1&amp;bt=1&amp;bbb=1&amp;hb=1"/>
              <p:cNvSpPr/>
              <p:nvPr/>
            </p:nvSpPr>
            <p:spPr>
              <a:xfrm>
                <a:off x="502920" y="1616443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[山东烟台2024高一月考]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上的点，若扇形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，则扇形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长的最小值为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B_6_BD.96_1#363a5a9bc?vaa=1&amp;vcp=1&amp;vop=1&amp;pid=2d82149ae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16443"/>
                <a:ext cx="10570464" cy="770255"/>
              </a:xfrm>
              <a:prstGeom prst="rect">
                <a:avLst/>
              </a:prstGeom>
              <a:blipFill>
                <a:blip r:embed="rId3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97_1#363a5a9bc.blank?vaa=1&amp;vcp=1&amp;vop=1&amp;pid=2d82149ae&amp;color=0,55,96&amp;vpa=16&amp;vtp=1&amp;bbb=1&amp;rh=26.26"/>
              <p:cNvSpPr/>
              <p:nvPr/>
            </p:nvSpPr>
            <p:spPr>
              <a:xfrm>
                <a:off x="1923733" y="1993759"/>
                <a:ext cx="720852" cy="3326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97_1#363a5a9bc.blank?vaa=1&amp;vcp=1&amp;vop=1&amp;pid=2d82149ae&amp;color=0,55,96&amp;vpa=16&amp;vtp=1&amp;bbb=1&amp;rh=26.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3733" y="1993759"/>
                <a:ext cx="720852" cy="332677"/>
              </a:xfrm>
              <a:prstGeom prst="rect">
                <a:avLst/>
              </a:prstGeom>
              <a:blipFill>
                <a:blip r:embed="rId4"/>
                <a:stretch>
                  <a:fillRect l="-4237" r="-2542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100_1#363a5a9bc.blank?vaa=1&amp;vcp=1&amp;vop=1&amp;pid=2d82149ae&amp;color=0,55,96&amp;vpa=17&amp;vtp=1"/>
          <p:cNvSpPr/>
          <p:nvPr/>
        </p:nvSpPr>
        <p:spPr>
          <a:xfrm>
            <a:off x="4488942" y="2022461"/>
            <a:ext cx="3111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pic>
        <p:nvPicPr>
          <p:cNvPr id="5" name="QB_6_BD.98_1#363a5a9bc?vaa=1&amp;vcp=1&amp;vop=1&amp;pid=2d82149ae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0368" y="2520047"/>
            <a:ext cx="1115568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S.99_1#363a5a9bc?vaa=1&amp;vcp=1&amp;vop=1&amp;pid=2d82149ae&amp;color=0,55,96&amp;vtp=1&amp;bbb=1&amp;hb=1"/>
              <p:cNvSpPr/>
              <p:nvPr/>
            </p:nvSpPr>
            <p:spPr>
              <a:xfrm>
                <a:off x="502920" y="3713847"/>
                <a:ext cx="10570464" cy="15924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设扇形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所在圆的半径为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,弧长为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,由扇形面积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，可得扇形的周长为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，当且仅当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时等号成立.设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B_6_AS.99_1#363a5a9bc?vaa=1&amp;vcp=1&amp;vop=1&amp;pid=2d82149ae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13847"/>
                <a:ext cx="10570464" cy="1592453"/>
              </a:xfrm>
              <a:prstGeom prst="rect">
                <a:avLst/>
              </a:prstGeom>
              <a:blipFill>
                <a:blip r:embed="rId6"/>
                <a:stretch>
                  <a:fillRect l="-1384" b="-5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02_1#99e967112?vcp=1&amp;vop=1&amp;pid=2d82149ae&amp;color=0,55,96&amp;vtp=1&amp;bt=1&amp;bbb=1&amp;hb=1"/>
              <p:cNvSpPr/>
              <p:nvPr/>
            </p:nvSpPr>
            <p:spPr>
              <a:xfrm>
                <a:off x="502920" y="1977186"/>
                <a:ext cx="10570464" cy="1636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[山东济南西城实验中学2025高一检测]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2022年第19届杭州亚运会会徽，名为“潮涌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”，钱塘江和钱塘江潮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头是会徽的形象核心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，整个会徽形象象征着新时代中国特色社会主义大潮的涌动和发展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.如图是会徽的几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何图形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的长度是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的长度是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，扇环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，扇形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𝐵𝑂𝐶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𝐵𝑂𝐶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102_1#99e967112?vcp=1&amp;vop=1&amp;pid=2d82149ae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77186"/>
                <a:ext cx="10570464" cy="1636840"/>
              </a:xfrm>
              <a:prstGeom prst="rect">
                <a:avLst/>
              </a:prstGeom>
              <a:blipFill>
                <a:blip r:embed="rId3"/>
                <a:stretch>
                  <a:fillRect l="-1384" r="-1269" b="-8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102_2#99e967112?vcp=1&amp;vop=1&amp;pid=2d82149ae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8888" y="3743566"/>
            <a:ext cx="1938528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03_1#aed86de1c?vcp=1&amp;vop=1&amp;pid=99e967112&amp;color=0,55,96&amp;vtp=1&amp;bt=1&amp;bbb=1"/>
              <p:cNvSpPr/>
              <p:nvPr/>
            </p:nvSpPr>
            <p:spPr>
              <a:xfrm>
                <a:off x="502920" y="1444897"/>
                <a:ext cx="10570464" cy="5360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03_1#aed86de1c?vcp=1&amp;vop=1&amp;pid=99e967112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44897"/>
                <a:ext cx="10570464" cy="536004"/>
              </a:xfrm>
              <a:prstGeom prst="rect">
                <a:avLst/>
              </a:prstGeom>
              <a:blipFill>
                <a:blip r:embed="rId3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04_1#aed86de1c?vcp=1&amp;vop=1&amp;pid=99e967112&amp;color=0,55,96&amp;vtp=1&amp;bbb=1&amp;hb=1"/>
              <p:cNvSpPr/>
              <p:nvPr/>
            </p:nvSpPr>
            <p:spPr>
              <a:xfrm>
                <a:off x="502920" y="1993347"/>
                <a:ext cx="10570464" cy="346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（提示：通过弧长比可以得到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的比，再利用扇形面积公式即可求解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）由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𝐵𝑂𝐶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′⋅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′⋅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′⋅2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′⋅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′⋅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04_1#aed86de1c?vcp=1&amp;vop=1&amp;pid=99e967112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93347"/>
                <a:ext cx="10570464" cy="3467100"/>
              </a:xfrm>
              <a:prstGeom prst="rect">
                <a:avLst/>
              </a:prstGeom>
              <a:blipFill>
                <a:blip r:embed="rId4"/>
                <a:stretch>
                  <a:fillRect l="-13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05_1#9f588990e?vcp=1&amp;vop=1&amp;pid=99e967112&amp;color=0,55,96&amp;vtp=1&amp;bt=1&amp;bbb=1"/>
              <p:cNvSpPr/>
              <p:nvPr/>
            </p:nvSpPr>
            <p:spPr>
              <a:xfrm>
                <a:off x="502920" y="79200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（2）若扇环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的周长为4，则当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为多少时，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最大？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05_1#9f588990e?vcp=1&amp;vop=1&amp;pid=99e967112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06_1#9f588990e?vcp=1&amp;vop=1&amp;pid=99e967112&amp;color=0,55,96&amp;vtp=1&amp;bbb=1"/>
              <p:cNvSpPr/>
              <p:nvPr/>
            </p:nvSpPr>
            <p:spPr>
              <a:xfrm>
                <a:off x="502920" y="1164110"/>
                <a:ext cx="10570464" cy="48185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由（1）知，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，扇环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′⋅2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′⋅2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𝑙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（提示:利用基本不等式求最值），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且仅当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𝑙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𝑙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时等号成立，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最大值为1.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06_1#9f588990e?vcp=1&amp;vop=1&amp;pid=99e96711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64110"/>
                <a:ext cx="10570464" cy="4818571"/>
              </a:xfrm>
              <a:prstGeom prst="rect">
                <a:avLst/>
              </a:prstGeom>
              <a:blipFill>
                <a:blip r:embed="rId4"/>
                <a:stretch>
                  <a:fillRect l="-1384" b="-1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75681a97a.fixed?vcp=1&amp;pid=6b777fa09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75681a97a.fixed?vcp=1&amp;pid=6b777fa09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7.1.2</a:t>
            </a:r>
            <a:endParaRPr lang="en-US" altLang="zh-CN" sz="5400" dirty="0"/>
          </a:p>
        </p:txBody>
      </p:sp>
      <p:sp>
        <p:nvSpPr>
          <p:cNvPr id="4" name="C_3_BD#75681a97a.fixed?vcp=1&amp;pid=6b777fa09&amp;color=61,88,159&amp;vtp=1&amp;bbb=1&amp;h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5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弧度制及其与角度制的换</a:t>
            </a:r>
          </a:p>
          <a:p>
            <a:pPr latinLnBrk="1">
              <a:lnSpc>
                <a:spcPts val="66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09e29fe2?vcp=1&amp;pid=920226d5e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p:sp>
        <p:nvSpPr>
          <p:cNvPr id="3" name="QC_6_BD.107_1#136f07db8?vaa=1&amp;vcp=1&amp;vop=1&amp;pid=209e29fe2&amp;color=0,55,96&amp;vtp=1&amp;bbb=1"/>
          <p:cNvSpPr/>
          <p:nvPr/>
        </p:nvSpPr>
        <p:spPr>
          <a:xfrm>
            <a:off x="502920" y="1286668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7.（多选）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4" name="QC_6_AN.109_1#136f07db8.bracket?vaa=1&amp;vcp=1&amp;vop=1&amp;pid=209e29fe2&amp;color=0,55,96&amp;vpa=18&amp;vtp=1&amp;bbb=1"/>
          <p:cNvSpPr/>
          <p:nvPr/>
        </p:nvSpPr>
        <p:spPr>
          <a:xfrm>
            <a:off x="3579495" y="1370993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07_2#136f07db8.choices?vaa=1&amp;vcp=1&amp;vop=1&amp;pid=209e29fe2&amp;color=0,55,96&amp;vtp=1&amp;bbb=1"/>
              <p:cNvSpPr/>
              <p:nvPr/>
            </p:nvSpPr>
            <p:spPr>
              <a:xfrm>
                <a:off x="502920" y="1650647"/>
                <a:ext cx="10570464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“度”与“弧度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”是度量角的两种不同的度量单位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的角是周角的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𝑟𝑎𝑑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的角是周角的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𝑟𝑎𝑑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的角要大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用弧度制度量角时，角的大小与圆的半径有关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07_2#136f07db8.choices?vaa=1&amp;vcp=1&amp;vop=1&amp;pid=209e29f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50647"/>
                <a:ext cx="10570464" cy="935355"/>
              </a:xfrm>
              <a:prstGeom prst="rect">
                <a:avLst/>
              </a:prstGeom>
              <a:blipFill>
                <a:blip r:embed="rId3"/>
                <a:stretch>
                  <a:fillRect l="-1384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08_1#136f07db8?vaa=1&amp;vcp=1&amp;vop=1&amp;pid=209e29fe2&amp;color=0,55,96&amp;vtp=1&amp;bbb=1"/>
              <p:cNvSpPr/>
              <p:nvPr/>
            </p:nvSpPr>
            <p:spPr>
              <a:xfrm>
                <a:off x="502920" y="2590383"/>
                <a:ext cx="10570464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由题意，对于A，“度”与“弧度”是度量角的两种不同的度量单位,正确；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B，周角为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的角是周角的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，周角为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的角是周角的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C，根据弧度制与角度制的互化，可得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D，用弧度制度量角时，角的大小与圆的半径无关，错误.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08_1#136f07db8?vaa=1&amp;vcp=1&amp;vop=1&amp;pid=209e29f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90383"/>
                <a:ext cx="10570464" cy="2030540"/>
              </a:xfrm>
              <a:prstGeom prst="rect">
                <a:avLst/>
              </a:prstGeom>
              <a:blipFill>
                <a:blip r:embed="rId4"/>
                <a:stretch>
                  <a:fillRect l="-1384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1_1#d312bcbaa?vaa=1&amp;vcp=1&amp;vop=1&amp;pid=209e29fe2&amp;color=0,55,96&amp;vtp=1&amp;bt=1&amp;bbb=1"/>
          <p:cNvSpPr/>
          <p:nvPr/>
        </p:nvSpPr>
        <p:spPr>
          <a:xfrm>
            <a:off x="502920" y="1650986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8.（多选）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[辽宁朝阳2024高一月考]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下列转化结果正确的是(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3" name="QC_6_AN.113_1#d312bcbaa.bracket?vaa=1&amp;vcp=1&amp;vop=1&amp;pid=209e29fe2&amp;color=0,55,96&amp;vpa=19&amp;vtp=1&amp;bbb=1"/>
          <p:cNvSpPr/>
          <p:nvPr/>
        </p:nvSpPr>
        <p:spPr>
          <a:xfrm>
            <a:off x="6678295" y="1732775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11_2#d312bcbaa.choices?vaa=1&amp;vcp=1&amp;vop=1&amp;pid=209e29fe2&amp;color=0,55,96&amp;vtp=1&amp;bbb=1"/>
              <p:cNvSpPr/>
              <p:nvPr/>
            </p:nvSpPr>
            <p:spPr>
              <a:xfrm>
                <a:off x="502920" y="2021573"/>
                <a:ext cx="10570464" cy="11112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化成弧度是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化成角度是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化成弧度是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化成角度是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11_2#d312bcbaa.choices?vaa=1&amp;vcp=1&amp;vop=1&amp;pid=209e29f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21573"/>
                <a:ext cx="10570464" cy="1111250"/>
              </a:xfrm>
              <a:prstGeom prst="rect">
                <a:avLst/>
              </a:prstGeom>
              <a:blipFill>
                <a:blip r:embed="rId3"/>
                <a:stretch>
                  <a:fillRect l="-1384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12_1#d312bcbaa?vaa=1&amp;vcp=1&amp;vop=1&amp;pid=209e29fe2&amp;color=0,55,96&amp;vtp=1&amp;bbb=1"/>
              <p:cNvSpPr/>
              <p:nvPr/>
            </p:nvSpPr>
            <p:spPr>
              <a:xfrm>
                <a:off x="502920" y="3137966"/>
                <a:ext cx="10570464" cy="21297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，所以选项A正确；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，所以选项B不正确；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，所以选项C不正确；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，所以选项D正确.故选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12_1#d312bcbaa?vaa=1&amp;vcp=1&amp;vop=1&amp;pid=209e29f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37966"/>
                <a:ext cx="10570464" cy="2129790"/>
              </a:xfrm>
              <a:prstGeom prst="rect">
                <a:avLst/>
              </a:prstGeom>
              <a:blipFill>
                <a:blip r:embed="rId4"/>
                <a:stretch>
                  <a:fillRect l="-1384" b="-37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5_1#4c0bd3b88?vaa=1&amp;vcp=1&amp;vop=1&amp;pid=209e29fe2&amp;color=0,55,96&amp;vtp=1&amp;bt=1&amp;bbb=1"/>
          <p:cNvSpPr/>
          <p:nvPr/>
        </p:nvSpPr>
        <p:spPr>
          <a:xfrm>
            <a:off x="502920" y="2594088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9.（多选）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若圆的一条弦的长等于半径，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则这条弦所对的圆周角的弧度数为(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3" name="QC_6_AN.117_1#4c0bd3b88.bracket?vaa=1&amp;vcp=1&amp;vop=1&amp;pid=209e29fe2&amp;color=0,55,96&amp;vpa=20&amp;vtp=1&amp;bbb=1"/>
          <p:cNvSpPr/>
          <p:nvPr/>
        </p:nvSpPr>
        <p:spPr>
          <a:xfrm>
            <a:off x="8164195" y="2675876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15_2#4c0bd3b88.choices?vaa=1&amp;vcp=1&amp;vop=1&amp;pid=209e29fe2&amp;color=0,55,96&amp;vtp=1&amp;bbb=1"/>
              <p:cNvSpPr/>
              <p:nvPr/>
            </p:nvSpPr>
            <p:spPr>
              <a:xfrm>
                <a:off x="502920" y="2964675"/>
                <a:ext cx="10570464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58491" algn="l"/>
                    <a:tab pos="5291582" algn="l"/>
                    <a:tab pos="80262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15_2#4c0bd3b88.choices?vaa=1&amp;vcp=1&amp;vop=1&amp;pid=209e29f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4675"/>
                <a:ext cx="10570464" cy="536575"/>
              </a:xfrm>
              <a:prstGeom prst="rect">
                <a:avLst/>
              </a:prstGeom>
              <a:blipFill>
                <a:blip r:embed="rId3"/>
                <a:stretch>
                  <a:fillRect l="-1384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16_1#4c0bd3b88?vaa=1&amp;vcp=1&amp;vop=1&amp;pid=209e29fe2&amp;color=0,55,96&amp;vtp=1&amp;bbb=1"/>
              <p:cNvSpPr/>
              <p:nvPr/>
            </p:nvSpPr>
            <p:spPr>
              <a:xfrm>
                <a:off x="502920" y="3506202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设这条弦所对的圆周角为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，则其圆心角为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于弦长等于半径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16_1#4c0bd3b88?vaa=1&amp;vcp=1&amp;vop=1&amp;pid=209e29f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06202"/>
                <a:ext cx="10570464" cy="838200"/>
              </a:xfrm>
              <a:prstGeom prst="rect">
                <a:avLst/>
              </a:prstGeom>
              <a:blipFill>
                <a:blip r:embed="rId4"/>
                <a:stretch>
                  <a:fillRect l="-1384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19_1#7e4a724a9?htil=5&amp;vaa=1&amp;vcp=1&amp;vop=1&amp;pid=209e29fe2&amp;color=0,55,96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44792" y="1074661"/>
            <a:ext cx="1408176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19_2#7e4a724a9?htil=5&amp;vaa=1&amp;vcp=1&amp;vop=1&amp;pid=209e29fe2&amp;color=0,55,96&amp;vtp=1&amp;bt=1&amp;bbb=1&amp;hb=1&amp;hs=1"/>
              <p:cNvSpPr/>
              <p:nvPr/>
            </p:nvSpPr>
            <p:spPr>
              <a:xfrm>
                <a:off x="502920" y="1010653"/>
                <a:ext cx="9034272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[四川眉山2024高一期末]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是单位圆上的两个质点，点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𝐵𝑂𝐴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的角速度按逆时针方向在单位圆上运动，质点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的角速度按顺时针方向在单位圆上运动，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19_2#7e4a724a9?htil=5&amp;vaa=1&amp;vcp=1&amp;vop=1&amp;pid=209e29fe2&amp;color=0,55,96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010653"/>
                <a:ext cx="9034272" cy="1189355"/>
              </a:xfrm>
              <a:prstGeom prst="rect">
                <a:avLst/>
              </a:prstGeom>
              <a:blipFill>
                <a:blip r:embed="rId4"/>
                <a:stretch>
                  <a:fillRect l="-161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21_1#7e4a724a9.bracket?vaa=1&amp;vcp=1&amp;vop=1&amp;pid=209e29fe2&amp;color=0,55,96&amp;vpa=21&amp;vtp=1&amp;bbb=1"/>
          <p:cNvSpPr/>
          <p:nvPr/>
        </p:nvSpPr>
        <p:spPr>
          <a:xfrm>
            <a:off x="5743258" y="1918829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19_3#7e4a724a9.choices?htil=5&amp;vaa=1&amp;vcp=1&amp;vop=1&amp;pid=209e29fe2&amp;color=0,55,96&amp;vtp=1&amp;bbb=1&amp;hs=1"/>
              <p:cNvSpPr/>
              <p:nvPr/>
            </p:nvSpPr>
            <p:spPr>
              <a:xfrm>
                <a:off x="502920" y="2199373"/>
                <a:ext cx="9034272" cy="111118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4625086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的弧度数为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时，扇形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AOB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的弧长为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  <a:tabLst>
                    <a:tab pos="4625086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时，扇形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AOB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时，A，B在单位圆上第一次相遇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19_3#7e4a724a9.choices?htil=5&amp;vaa=1&amp;vcp=1&amp;vop=1&amp;pid=209e29fe2&amp;color=0,55,96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99373"/>
                <a:ext cx="9034272" cy="1111187"/>
              </a:xfrm>
              <a:prstGeom prst="rect">
                <a:avLst/>
              </a:prstGeom>
              <a:blipFill>
                <a:blip r:embed="rId5"/>
                <a:stretch>
                  <a:fillRect l="-1619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20_1#7e4a724a9?vaa=1&amp;vcp=1&amp;vop=1&amp;pid=209e29fe2&amp;color=0,55,96&amp;vtp=1&amp;bbb=1&amp;hs=1"/>
              <p:cNvSpPr/>
              <p:nvPr/>
            </p:nvSpPr>
            <p:spPr>
              <a:xfrm>
                <a:off x="502920" y="3310560"/>
                <a:ext cx="10570464" cy="2360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+1×1+1×2=3+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limUpp>
                      <m:limUp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，B错误；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，扇形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，C错误；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点运动的路程为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点运动的路程为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，D正确.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20_1#7e4a724a9?vaa=1&amp;vcp=1&amp;vop=1&amp;pid=209e29fe2&amp;color=0,55,96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10560"/>
                <a:ext cx="10570464" cy="2360740"/>
              </a:xfrm>
              <a:prstGeom prst="rect">
                <a:avLst/>
              </a:prstGeom>
              <a:blipFill>
                <a:blip r:embed="rId6"/>
                <a:stretch>
                  <a:fillRect l="-1384" b="-62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23_1#1b9a58dbe?vaa=1&amp;vcp=1&amp;vop=1&amp;pid=209e29fe2&amp;color=0,55,96&amp;vtp=1&amp;bt=1&amp;bbb=1&amp;hb=1"/>
              <p:cNvSpPr/>
              <p:nvPr/>
            </p:nvSpPr>
            <p:spPr>
              <a:xfrm>
                <a:off x="502920" y="997794"/>
                <a:ext cx="10570464" cy="1084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[河北保定2025高一期末]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小夏同学在学习了《任意角和弧度制》后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，对家里的扇形瓷器盘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图①）产生了浓厚的兴趣，并临摹出该瓷器盘的大致形状（图②）.在扇形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23_1#1b9a58dbe?vaa=1&amp;vcp=1&amp;vop=1&amp;pid=209e29fe2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97794"/>
                <a:ext cx="10570464" cy="1084580"/>
              </a:xfrm>
              <a:prstGeom prst="rect">
                <a:avLst/>
              </a:prstGeom>
              <a:blipFill>
                <a:blip r:embed="rId3"/>
                <a:stretch>
                  <a:fillRect l="-1384" t="-2809" b="-129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25_1#1b9a58dbe.bracket?vaa=1&amp;vcp=1&amp;vop=1&amp;pid=209e29fe2&amp;color=0,55,96&amp;vpa=22&amp;vtp=1&amp;bbb=1"/>
          <p:cNvSpPr/>
          <p:nvPr/>
        </p:nvSpPr>
        <p:spPr>
          <a:xfrm>
            <a:off x="2482977" y="1805322"/>
            <a:ext cx="52387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pic>
        <p:nvPicPr>
          <p:cNvPr id="4" name="QC_6_BD.123_3#1b9a58dbe?htil=1&amp;vaa=1&amp;vcp=1&amp;vop=1&amp;pid=209e29fe2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6896" y="2213754"/>
            <a:ext cx="1106424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123_4#1b9a58dbe?htil=1&amp;vaa=1&amp;vcp=1&amp;vop=1&amp;pid=209e29fe2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4424" y="2241186"/>
            <a:ext cx="932688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BD.123_5#1b9a58dbe.choices?vaa=1&amp;vcp=1&amp;vop=1&amp;pid=209e29fe2&amp;color=0,55,96&amp;vtp=1&amp;bbb=1"/>
              <p:cNvSpPr/>
              <p:nvPr/>
            </p:nvSpPr>
            <p:spPr>
              <a:xfrm>
                <a:off x="502920" y="3521854"/>
                <a:ext cx="10570464" cy="10117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弧长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  <m:li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⌢</m:t>
                            </m:r>
                          </m:lim>
                        </m:limUpp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0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扇形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扇形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C_6_BD.123_5#1b9a58dbe.choices?vaa=1&amp;vcp=1&amp;vop=1&amp;pid=209e29f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21854"/>
                <a:ext cx="10570464" cy="1011746"/>
              </a:xfrm>
              <a:prstGeom prst="rect">
                <a:avLst/>
              </a:prstGeom>
              <a:blipFill>
                <a:blip r:embed="rId6"/>
                <a:stretch>
                  <a:fillRect l="-1384" b="-78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124_1#1b9a58dbe?vaa=1&amp;vcp=1&amp;vop=1&amp;pid=209e29fe2&amp;color=0,55,96&amp;vtp=1&amp;bbb=1&amp;hb=1"/>
              <p:cNvSpPr/>
              <p:nvPr/>
            </p:nvSpPr>
            <p:spPr>
              <a:xfrm>
                <a:off x="502920" y="4545157"/>
                <a:ext cx="10570464" cy="13923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，所以A错误；弧长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𝐴𝐵</m:t>
                            </m:r>
                          </m:e>
                        </m:ba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，所以B正确；扇形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C正确；扇形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，所以D错误.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124_1#1b9a58dbe?vaa=1&amp;vcp=1&amp;vop=1&amp;pid=209e29fe2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545157"/>
                <a:ext cx="10570464" cy="1392365"/>
              </a:xfrm>
              <a:prstGeom prst="rect">
                <a:avLst/>
              </a:prstGeom>
              <a:blipFill>
                <a:blip r:embed="rId7"/>
                <a:stretch>
                  <a:fillRect l="-1384" r="-692" b="-100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a89a5af08?lid=ff635bbb7&amp;cid=ff635bbb7&amp;vtp=1&amp;bt=1&amp;bbb=1">
            <a:hlinkClick r:id="rId3" action="ppaction://hlinksldjump"/>
          </p:cNvPr>
          <p:cNvSpPr/>
          <p:nvPr/>
        </p:nvSpPr>
        <p:spPr>
          <a:xfrm>
            <a:off x="6803136" y="216763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1700"/>
              </a:lnSpc>
            </a:pP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知识点1</a:t>
            </a:r>
            <a:r>
              <a:rPr lang="en-US" altLang="zh-CN" sz="14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角度制与弧度制</a:t>
            </a:r>
            <a:endParaRPr lang="en-US" altLang="zh-CN" sz="1400" dirty="0"/>
          </a:p>
        </p:txBody>
      </p:sp>
      <p:sp>
        <p:nvSpPr>
          <p:cNvPr id="3" name="C_1#目录1:a89a5af08?lid=2e8cbc708&amp;cid=2e8cbc708&amp;vtp=1&amp;bbb=1">
            <a:hlinkClick r:id="rId3" action="ppaction://hlinksldjump"/>
          </p:cNvPr>
          <p:cNvSpPr/>
          <p:nvPr/>
        </p:nvSpPr>
        <p:spPr>
          <a:xfrm>
            <a:off x="6803136" y="248767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1700"/>
              </a:lnSpc>
            </a:pP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知识点2</a:t>
            </a:r>
            <a:r>
              <a:rPr lang="en-US" altLang="zh-CN" sz="14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弧度制与角度制的换算</a:t>
            </a:r>
            <a:endParaRPr lang="en-US" altLang="zh-CN" sz="1400" dirty="0"/>
          </a:p>
        </p:txBody>
      </p:sp>
      <p:sp>
        <p:nvSpPr>
          <p:cNvPr id="4" name="C_1#目录1:a89a5af08?lid=f927f80e2&amp;cid=f927f80e2&amp;vtp=1&amp;bbb=1">
            <a:hlinkClick r:id="rId4" action="ppaction://hlinksldjump"/>
          </p:cNvPr>
          <p:cNvSpPr/>
          <p:nvPr/>
        </p:nvSpPr>
        <p:spPr>
          <a:xfrm>
            <a:off x="6803136" y="3434080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1700"/>
              </a:lnSpc>
            </a:pP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要点</a:t>
            </a:r>
            <a:r>
              <a:rPr lang="en-US" altLang="zh-CN" sz="14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扇形中的弧长公式与面积公式</a:t>
            </a:r>
            <a:endParaRPr lang="en-US" altLang="zh-CN" sz="1400" dirty="0"/>
          </a:p>
        </p:txBody>
      </p:sp>
      <p:sp>
        <p:nvSpPr>
          <p:cNvPr id="5" name="C_1#目录1:a89a5af08?lid=e104be56b&amp;cid=e104be56b&amp;vtp=1&amp;bbb=1">
            <a:hlinkClick r:id="rId5" action="ppaction://hlinksldjump"/>
          </p:cNvPr>
          <p:cNvSpPr/>
          <p:nvPr/>
        </p:nvSpPr>
        <p:spPr>
          <a:xfrm>
            <a:off x="6787896" y="458165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1700"/>
              </a:lnSpc>
            </a:pP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易错点1</a:t>
            </a:r>
            <a:r>
              <a:rPr lang="en-US" altLang="zh-CN" sz="14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利用扇形的弧长、面积公式时，没有将角度化为弧度而致错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_1#目录1:a89a5af08?lid=882338031&amp;cid=882338031&amp;vtp=1&amp;bbb=1">
                <a:hlinkClick r:id="rId6" action="ppaction://hlinksldjump"/>
              </p:cNvPr>
              <p:cNvSpPr/>
              <p:nvPr/>
            </p:nvSpPr>
            <p:spPr>
              <a:xfrm>
                <a:off x="6787896" y="4737100"/>
                <a:ext cx="5404104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1700"/>
                  </a:lnSpc>
                </a:pPr>
                <a:r>
                  <a:rPr lang="en-US" altLang="zh-CN" sz="14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易错点2</a:t>
                </a:r>
                <a:r>
                  <a:rPr lang="en-US" altLang="zh-CN" sz="14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表示任意角的集合运算中,忽略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的取值不同致错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C_1#目录1:a89a5af08?lid=882338031&amp;cid=882338031&amp;vtp=1&amp;bbb=1">
                <a:hlinkClick r:id="rId6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7896" y="4737100"/>
                <a:ext cx="5404104" cy="457200"/>
              </a:xfrm>
              <a:prstGeom prst="rect">
                <a:avLst/>
              </a:prstGeom>
              <a:blipFill>
                <a:blip r:embed="rId7"/>
                <a:stretch>
                  <a:fillRect l="-20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4CFD7-8341-B28D-F430-1AC73E64EF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_1#目录1:a89a5af08?lid=18f45b95a&amp;cid=18f45b95a&amp;vtp=1&amp;bbb=1">
            <a:hlinkClick r:id="rId3" action="ppaction://hlinksldjump"/>
            <a:extLst>
              <a:ext uri="{FF2B5EF4-FFF2-40B4-BE49-F238E27FC236}">
                <a16:creationId xmlns:a16="http://schemas.microsoft.com/office/drawing/2014/main" id="{4A719364-EA95-08E3-73CF-4AB9C3A2C549}"/>
              </a:ext>
            </a:extLst>
          </p:cNvPr>
          <p:cNvSpPr/>
          <p:nvPr/>
        </p:nvSpPr>
        <p:spPr>
          <a:xfrm>
            <a:off x="6681216" y="261010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1700"/>
              </a:lnSpc>
            </a:pP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题型1</a:t>
            </a:r>
            <a:r>
              <a:rPr lang="en-US" altLang="zh-CN" sz="14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角度与弧度的互化</a:t>
            </a:r>
            <a:endParaRPr lang="en-US" altLang="zh-CN" sz="1400" dirty="0"/>
          </a:p>
        </p:txBody>
      </p:sp>
      <p:sp>
        <p:nvSpPr>
          <p:cNvPr id="8" name="C_1#目录1:a89a5af08?lid=ea3f64440&amp;cid=ea3f64440&amp;vtp=1&amp;bbb=1">
            <a:hlinkClick r:id="rId4" action="ppaction://hlinksldjump"/>
            <a:extLst>
              <a:ext uri="{FF2B5EF4-FFF2-40B4-BE49-F238E27FC236}">
                <a16:creationId xmlns:a16="http://schemas.microsoft.com/office/drawing/2014/main" id="{EC88FADB-1F15-075E-2FF4-BA1A0472B1E5}"/>
              </a:ext>
            </a:extLst>
          </p:cNvPr>
          <p:cNvSpPr/>
          <p:nvPr/>
        </p:nvSpPr>
        <p:spPr>
          <a:xfrm>
            <a:off x="6681216" y="293014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1700"/>
              </a:lnSpc>
            </a:pP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题型2</a:t>
            </a:r>
            <a:r>
              <a:rPr lang="en-US" altLang="zh-CN" sz="14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与扇形的弧长、面积有关的计算</a:t>
            </a:r>
            <a:endParaRPr lang="en-US" altLang="zh-CN" sz="1400" dirty="0"/>
          </a:p>
        </p:txBody>
      </p:sp>
      <p:sp>
        <p:nvSpPr>
          <p:cNvPr id="9" name="C_1#目录1:a89a5af08?lid=71f3b3339&amp;cid=71f3b3339&amp;vtp=1&amp;bbb=1">
            <a:hlinkClick r:id="rId5" action="ppaction://hlinksldjump"/>
            <a:extLst>
              <a:ext uri="{FF2B5EF4-FFF2-40B4-BE49-F238E27FC236}">
                <a16:creationId xmlns:a16="http://schemas.microsoft.com/office/drawing/2014/main" id="{232690B6-A959-543C-CCBC-DCF26F4939D1}"/>
              </a:ext>
            </a:extLst>
          </p:cNvPr>
          <p:cNvSpPr/>
          <p:nvPr/>
        </p:nvSpPr>
        <p:spPr>
          <a:xfrm>
            <a:off x="6681216" y="3259328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1700"/>
              </a:lnSpc>
            </a:pP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题型3</a:t>
            </a:r>
            <a:r>
              <a:rPr lang="en-US" altLang="zh-CN" sz="14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用弧度表示终边落在某个区域内的角的集合</a:t>
            </a:r>
            <a:endParaRPr lang="en-US" altLang="zh-CN" sz="1400" dirty="0"/>
          </a:p>
        </p:txBody>
      </p:sp>
      <p:sp>
        <p:nvSpPr>
          <p:cNvPr id="10" name="C_1#目录1:a89a5af08?lid=b178a97d4&amp;cid=b178a97d4&amp;vtp=1&amp;bbb=1">
            <a:hlinkClick r:id="rId6" action="ppaction://hlinksldjump"/>
            <a:extLst>
              <a:ext uri="{FF2B5EF4-FFF2-40B4-BE49-F238E27FC236}">
                <a16:creationId xmlns:a16="http://schemas.microsoft.com/office/drawing/2014/main" id="{3A56544A-D3D9-76D1-AE47-CE7733C1A566}"/>
              </a:ext>
            </a:extLst>
          </p:cNvPr>
          <p:cNvSpPr/>
          <p:nvPr/>
        </p:nvSpPr>
        <p:spPr>
          <a:xfrm>
            <a:off x="6681216" y="3579368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1700"/>
              </a:lnSpc>
            </a:pP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题型4</a:t>
            </a:r>
            <a:r>
              <a:rPr lang="en-US" altLang="zh-CN" sz="14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扇形中的最值问题</a:t>
            </a:r>
            <a:endParaRPr lang="en-US" altLang="zh-CN" sz="1400" dirty="0"/>
          </a:p>
        </p:txBody>
      </p:sp>
      <p:sp>
        <p:nvSpPr>
          <p:cNvPr id="11" name="C_1#目录1:a89a5af08?lid=789f2edef&amp;cid=789f2edef&amp;vtp=1&amp;bbb=1">
            <a:hlinkClick r:id="rId7" action="ppaction://hlinksldjump"/>
            <a:extLst>
              <a:ext uri="{FF2B5EF4-FFF2-40B4-BE49-F238E27FC236}">
                <a16:creationId xmlns:a16="http://schemas.microsoft.com/office/drawing/2014/main" id="{8959A97A-B472-789E-2103-4C6D570A8D48}"/>
              </a:ext>
            </a:extLst>
          </p:cNvPr>
          <p:cNvSpPr/>
          <p:nvPr/>
        </p:nvSpPr>
        <p:spPr>
          <a:xfrm>
            <a:off x="6681216" y="3899408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1700"/>
              </a:lnSpc>
            </a:pP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题型5</a:t>
            </a:r>
            <a:r>
              <a:rPr lang="en-US" altLang="zh-CN" sz="14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扇形与数学文化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120785579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a89a5af08?vcp=1&amp;pid=75681a97a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5528"/>
            <a:ext cx="566928" cy="694944"/>
          </a:xfrm>
          <a:prstGeom prst="rect">
            <a:avLst/>
          </a:prstGeom>
        </p:spPr>
      </p:pic>
      <p:sp>
        <p:nvSpPr>
          <p:cNvPr id="3" name="C_4_BD#a89a5af08?vcp=1&amp;pid=75681a97a&amp;color=61,88,159&amp;vtp=1&amp;bbb=1"/>
          <p:cNvSpPr/>
          <p:nvPr/>
        </p:nvSpPr>
        <p:spPr>
          <a:xfrm>
            <a:off x="1216152" y="9144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ff635bbb7?vcp=1&amp;pid=a89a5af08&amp;color=97,97,244&amp;vtp=1&amp;bbb=1"/>
          <p:cNvSpPr/>
          <p:nvPr/>
        </p:nvSpPr>
        <p:spPr>
          <a:xfrm>
            <a:off x="502920" y="14904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角度制与弧度制</a:t>
            </a:r>
            <a:endParaRPr lang="en-US" altLang="zh-CN" sz="2000" dirty="0"/>
          </a:p>
        </p:txBody>
      </p:sp>
      <p:sp>
        <p:nvSpPr>
          <p:cNvPr id="5" name="C_5_BD#2e8cbc708?vcp=1&amp;pid=a89a5af08&amp;color=97,97,244&amp;vtp=1&amp;bbb=1"/>
          <p:cNvSpPr/>
          <p:nvPr/>
        </p:nvSpPr>
        <p:spPr>
          <a:xfrm>
            <a:off x="502920" y="1947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弧度制与角度制的换算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fd6d2b5c?vcp=1&amp;pid=75681a97a&amp;color=0,55,96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493776" cy="521208"/>
          </a:xfrm>
          <a:prstGeom prst="rect">
            <a:avLst/>
          </a:prstGeom>
        </p:spPr>
      </p:pic>
      <p:sp>
        <p:nvSpPr>
          <p:cNvPr id="3" name="C_4_BD#9fd6d2b5c?vcp=1&amp;pid=75681a97a&amp;color=61,88,159&amp;mp=1&amp;vtp=1&amp;bbb=1"/>
          <p:cNvSpPr/>
          <p:nvPr/>
        </p:nvSpPr>
        <p:spPr>
          <a:xfrm>
            <a:off x="1152144" y="792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f927f80e2?vcp=1&amp;pid=9fd6d2b5c&amp;color=97,97,244&amp;vtp=1&amp;bbb=1"/>
          <p:cNvSpPr/>
          <p:nvPr/>
        </p:nvSpPr>
        <p:spPr>
          <a:xfrm>
            <a:off x="502920" y="14442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扇形中的弧长公式与面积公式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_1#4160a3e0c?vcp=1&amp;vop=1&amp;pid=f927f80e2&amp;color=0,55,96&amp;vtp=1&amp;bbb=1"/>
              <p:cNvSpPr/>
              <p:nvPr/>
            </p:nvSpPr>
            <p:spPr>
              <a:xfrm>
                <a:off x="502920" y="187826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已知扇形的半径为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，圆心角为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，求扇形的弧长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1_1#4160a3e0c?vcp=1&amp;vop=1&amp;pid=f927f80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78260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2_1#4160a3e0c?vcp=1&amp;vop=1&amp;pid=f927f80e2&amp;color=0,55,96&amp;vtp=1&amp;bbb=1"/>
              <p:cNvSpPr/>
              <p:nvPr/>
            </p:nvSpPr>
            <p:spPr>
              <a:xfrm>
                <a:off x="502920" y="2246912"/>
                <a:ext cx="10570464" cy="15165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圆心角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×20=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×20=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AN.2_1#4160a3e0c?vcp=1&amp;vop=1&amp;pid=f927f80e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46912"/>
                <a:ext cx="10570464" cy="1516571"/>
              </a:xfrm>
              <a:prstGeom prst="rect">
                <a:avLst/>
              </a:prstGeom>
              <a:blipFill>
                <a:blip r:embed="rId5"/>
                <a:stretch>
                  <a:fillRect l="-1384" b="-56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d9ac862c?vcp=1&amp;pid=75681a97a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21792" cy="658368"/>
          </a:xfrm>
          <a:prstGeom prst="rect">
            <a:avLst/>
          </a:prstGeom>
        </p:spPr>
      </p:pic>
      <p:sp>
        <p:nvSpPr>
          <p:cNvPr id="3" name="C_4_BD#8d9ac862c?vcp=1&amp;pid=75681a97a&amp;color=61,88,159&amp;vtp=1&amp;bbb=1"/>
          <p:cNvSpPr/>
          <p:nvPr/>
        </p:nvSpPr>
        <p:spPr>
          <a:xfrm>
            <a:off x="1252728" y="910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e104be56b?vcp=1&amp;pid=8d9ac862c&amp;color=97,97,244&amp;vtp=1&amp;bbb=1"/>
          <p:cNvSpPr/>
          <p:nvPr/>
        </p:nvSpPr>
        <p:spPr>
          <a:xfrm>
            <a:off x="502920" y="14442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利用扇形的弧长、面积公式时，没有将角度化为弧度而致错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pic>
        <p:nvPicPr>
          <p:cNvPr id="5" name="QB_6_BD.3_1#8e000b916?htil=1&amp;vaa=1&amp;vcp=1&amp;vop=1&amp;pid=e104be56b&amp;color=0,55,96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6682" y="1937603"/>
            <a:ext cx="1819656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BD.3_2#8e000b916?htil=1&amp;vaa=1&amp;vcp=1&amp;vop=1&amp;pid=e104be56b&amp;color=0,55,96&amp;vtp=1&amp;bbb=1&amp;hb=1&amp;hs=1"/>
              <p:cNvSpPr/>
              <p:nvPr/>
            </p:nvSpPr>
            <p:spPr>
              <a:xfrm>
                <a:off x="502920" y="1873595"/>
                <a:ext cx="861364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扇面（如图）是我国书画一种常见的表现形式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.某班级想用布料制作一面圆心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的扇面.若扇面的外圆半径为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，内圆半径为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，则制作这面扇面需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要的布料为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.（用数字作答，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3.14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B_6_BD.3_2#8e000b916?htil=1&amp;vaa=1&amp;vcp=1&amp;vop=1&amp;pid=e104be56b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73595"/>
                <a:ext cx="8613648" cy="1189355"/>
              </a:xfrm>
              <a:prstGeom prst="rect">
                <a:avLst/>
              </a:prstGeom>
              <a:blipFill>
                <a:blip r:embed="rId5"/>
                <a:stretch>
                  <a:fillRect l="-1699" r="-70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6_AN.5_1#8e000b916.blank?vaa=1&amp;vcp=1&amp;vop=1&amp;pid=e104be56b&amp;color=0,55,96&amp;vpa=1&amp;vtp=1&amp;bbb=1"/>
          <p:cNvSpPr/>
          <p:nvPr/>
        </p:nvSpPr>
        <p:spPr>
          <a:xfrm>
            <a:off x="1617345" y="2699921"/>
            <a:ext cx="819150" cy="300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198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AS.4_1#8e000b916?vaa=1&amp;vcp=1&amp;vop=1&amp;pid=e104be56b&amp;color=0,55,96&amp;vtp=1&amp;bbb=1&amp;hb=1&amp;hs=1"/>
              <p:cNvSpPr/>
              <p:nvPr/>
            </p:nvSpPr>
            <p:spPr>
              <a:xfrm>
                <a:off x="502920" y="3063522"/>
                <a:ext cx="10570464" cy="26976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由题意得，外扇形的面积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×120×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，内扇形的面积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×120×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，所以扇面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×120×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×120×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=126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在角度制和弧度制下求扇形面积时所用的公式是不同的，注意区分.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，所以扇面面积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=700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198(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B_6_AS.4_1#8e000b916?vaa=1&amp;vcp=1&amp;vop=1&amp;pid=e104be56b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63522"/>
                <a:ext cx="10570464" cy="2697671"/>
              </a:xfrm>
              <a:prstGeom prst="rect">
                <a:avLst/>
              </a:prstGeom>
              <a:blipFill>
                <a:blip r:embed="rId6"/>
                <a:stretch>
                  <a:fillRect l="-1384" b="-29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3948</Words>
  <Application>Microsoft Office PowerPoint</Application>
  <PresentationFormat>宽屏</PresentationFormat>
  <Paragraphs>346</Paragraphs>
  <Slides>44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3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2025-09-29T09:55:51Z</dcterms:created>
  <dcterms:modified xsi:type="dcterms:W3CDTF">2025-09-29T11:27:30Z</dcterms:modified>
  <cp:category/>
  <cp:contentStatus/>
</cp:coreProperties>
</file>